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72" r:id="rId14"/>
    <p:sldId id="269" r:id="rId15"/>
    <p:sldId id="270" r:id="rId16"/>
    <p:sldId id="271" r:id="rId17"/>
    <p:sldId id="273" r:id="rId18"/>
    <p:sldId id="274" r:id="rId19"/>
    <p:sldId id="276"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5291B43-994D-48EC-8B42-897DDA2D892C}"/>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BFE78D6-BF25-470B-BB26-52159F3153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7F78A318-8995-4C78-A927-260F478E7DBC}"/>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5" name="頁尾版面配置區 4">
            <a:extLst>
              <a:ext uri="{FF2B5EF4-FFF2-40B4-BE49-F238E27FC236}">
                <a16:creationId xmlns:a16="http://schemas.microsoft.com/office/drawing/2014/main" id="{DD7C9E43-C752-438C-A048-A3F83F1A83F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D9BE3B1-A1FC-4028-8263-8DD820E9FC84}"/>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2236424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EFDA751-CC3C-4821-8097-FD6027B13096}"/>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284D81B5-7912-4A89-B8BB-8B59AAEF207B}"/>
              </a:ext>
            </a:extLst>
          </p:cNvPr>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AEA705EE-509E-4E2E-A28F-A0288CAA3102}"/>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5" name="頁尾版面配置區 4">
            <a:extLst>
              <a:ext uri="{FF2B5EF4-FFF2-40B4-BE49-F238E27FC236}">
                <a16:creationId xmlns:a16="http://schemas.microsoft.com/office/drawing/2014/main" id="{70325536-2658-40E0-846D-FA95ED3BB3E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F359AAD-30D2-4879-808B-EAE8DD3B26AC}"/>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324455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3787F4E1-1A6C-4BBF-B5AB-FDF056275133}"/>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FA81A270-D1A0-494C-8F22-FEDC9E929B36}"/>
              </a:ext>
            </a:extLst>
          </p:cNvPr>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531ACB0-8D0E-4778-A3F4-6F1501310B6F}"/>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5" name="頁尾版面配置區 4">
            <a:extLst>
              <a:ext uri="{FF2B5EF4-FFF2-40B4-BE49-F238E27FC236}">
                <a16:creationId xmlns:a16="http://schemas.microsoft.com/office/drawing/2014/main" id="{4F2D141D-DD72-4716-982D-295D64E9072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B2A48984-A477-4324-A656-E6C33BA47317}"/>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298475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BF0D7DD-B77E-415A-8585-DC79D5BF5694}"/>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6155E62C-99CB-4DE3-9A09-B462AF548543}"/>
              </a:ext>
            </a:extLst>
          </p:cNvPr>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F16A0F3-DEBC-4B85-9AC0-34A93A837084}"/>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5" name="頁尾版面配置區 4">
            <a:extLst>
              <a:ext uri="{FF2B5EF4-FFF2-40B4-BE49-F238E27FC236}">
                <a16:creationId xmlns:a16="http://schemas.microsoft.com/office/drawing/2014/main" id="{5C25EB7C-1E64-44F2-91C0-AE4BC2A7878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20DAE60-6C58-4831-AF0B-DCF14E858E26}"/>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1926890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7457335-1932-44B6-BDC7-AC23F661D2A5}"/>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8C8E1633-FFC7-4FB5-A68A-0B82410E93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a:extLst>
              <a:ext uri="{FF2B5EF4-FFF2-40B4-BE49-F238E27FC236}">
                <a16:creationId xmlns:a16="http://schemas.microsoft.com/office/drawing/2014/main" id="{A2AE7E96-C217-4F03-B5EA-BD3291D3DE13}"/>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5" name="頁尾版面配置區 4">
            <a:extLst>
              <a:ext uri="{FF2B5EF4-FFF2-40B4-BE49-F238E27FC236}">
                <a16:creationId xmlns:a16="http://schemas.microsoft.com/office/drawing/2014/main" id="{1A644671-0E81-4504-9853-D5B1F6452E86}"/>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1CD9858-0992-4B9A-85C9-A4AE52EC9122}"/>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72017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4A59E1-5376-4779-B63A-A9C89475DC16}"/>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927CCEEA-C62F-4A57-BC67-E0BE5111B17A}"/>
              </a:ext>
            </a:extLst>
          </p:cNvPr>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6134EA82-72E9-4735-95DE-DA78183F8BCC}"/>
              </a:ext>
            </a:extLst>
          </p:cNvPr>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710616E1-FE93-4587-A92E-13574062F281}"/>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6" name="頁尾版面配置區 5">
            <a:extLst>
              <a:ext uri="{FF2B5EF4-FFF2-40B4-BE49-F238E27FC236}">
                <a16:creationId xmlns:a16="http://schemas.microsoft.com/office/drawing/2014/main" id="{F8AE6BB3-AC20-426F-A2FC-A5AC5C3D8D3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871982E-A2FD-4BAC-AB3B-D49C75559051}"/>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780679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DCC85A-E178-4535-86AF-8D33C1B4AFE9}"/>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59BFE61E-EFA9-4A97-8140-89C344F391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a:extLst>
              <a:ext uri="{FF2B5EF4-FFF2-40B4-BE49-F238E27FC236}">
                <a16:creationId xmlns:a16="http://schemas.microsoft.com/office/drawing/2014/main" id="{D8EC13A5-5E7B-4D75-AB46-4C4566B8AAD9}"/>
              </a:ext>
            </a:extLst>
          </p:cNvPr>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03CB91E0-C101-4931-BB76-AA7CC1CB04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a:extLst>
              <a:ext uri="{FF2B5EF4-FFF2-40B4-BE49-F238E27FC236}">
                <a16:creationId xmlns:a16="http://schemas.microsoft.com/office/drawing/2014/main" id="{49D14B4F-AA72-47BB-8118-546B262322CC}"/>
              </a:ext>
            </a:extLst>
          </p:cNvPr>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6E91CB01-50D1-4004-A317-1AC0D9DF3064}"/>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8" name="頁尾版面配置區 7">
            <a:extLst>
              <a:ext uri="{FF2B5EF4-FFF2-40B4-BE49-F238E27FC236}">
                <a16:creationId xmlns:a16="http://schemas.microsoft.com/office/drawing/2014/main" id="{47385337-4BF2-4A15-B60E-2BF9269D5FDA}"/>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F6FFD6EF-A3AD-48BB-A9A6-39819F04229B}"/>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2509794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B51E7C-F3D6-4494-B1F1-99BA13AF3FA7}"/>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BB3D4000-19D6-4908-9978-B350F1B370F5}"/>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4" name="頁尾版面配置區 3">
            <a:extLst>
              <a:ext uri="{FF2B5EF4-FFF2-40B4-BE49-F238E27FC236}">
                <a16:creationId xmlns:a16="http://schemas.microsoft.com/office/drawing/2014/main" id="{A7128404-327B-4914-9949-56210A5B9CB1}"/>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A984973F-DD3F-4F15-8BEB-979797B99194}"/>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1929008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CCC324A0-B7C7-46D8-A467-BBD3B1270841}"/>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3" name="頁尾版面配置區 2">
            <a:extLst>
              <a:ext uri="{FF2B5EF4-FFF2-40B4-BE49-F238E27FC236}">
                <a16:creationId xmlns:a16="http://schemas.microsoft.com/office/drawing/2014/main" id="{97D5D31C-ECF6-4B8C-B09E-201418E4EB8A}"/>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E3AC7D15-692E-40D0-8DD0-DA3ED4E40262}"/>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35723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3A9483-FAFD-40AB-8208-EFE2034686E7}"/>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9428FE92-7D84-4E5E-845F-C19C9275B8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8B9FA227-F0CE-4667-844D-3AC20897E8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E7BCE6DF-2A47-44B7-A0A7-91322FBF88D5}"/>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6" name="頁尾版面配置區 5">
            <a:extLst>
              <a:ext uri="{FF2B5EF4-FFF2-40B4-BE49-F238E27FC236}">
                <a16:creationId xmlns:a16="http://schemas.microsoft.com/office/drawing/2014/main" id="{AC3BC3AF-D3BF-4A56-B8E2-120908A4BE5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3BBB0FD-0FAC-4AA5-8851-390B2ADA25C8}"/>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855354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167E38A-B777-4AEA-904F-99E3DC015B8B}"/>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C0AD8D7A-B8B1-4673-850B-D535E104F5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A5DE27C6-7020-4048-8188-2E5B832529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a:extLst>
              <a:ext uri="{FF2B5EF4-FFF2-40B4-BE49-F238E27FC236}">
                <a16:creationId xmlns:a16="http://schemas.microsoft.com/office/drawing/2014/main" id="{FD39D54C-A308-4F01-BA32-B9598954E428}"/>
              </a:ext>
            </a:extLst>
          </p:cNvPr>
          <p:cNvSpPr>
            <a:spLocks noGrp="1"/>
          </p:cNvSpPr>
          <p:nvPr>
            <p:ph type="dt" sz="half" idx="10"/>
          </p:nvPr>
        </p:nvSpPr>
        <p:spPr/>
        <p:txBody>
          <a:bodyPr/>
          <a:lstStyle/>
          <a:p>
            <a:fld id="{852C7545-725F-40F9-AA1B-504D55DA15DF}" type="datetimeFigureOut">
              <a:rPr lang="zh-TW" altLang="en-US" smtClean="0"/>
              <a:t>2024/7/12</a:t>
            </a:fld>
            <a:endParaRPr lang="zh-TW" altLang="en-US"/>
          </a:p>
        </p:txBody>
      </p:sp>
      <p:sp>
        <p:nvSpPr>
          <p:cNvPr id="6" name="頁尾版面配置區 5">
            <a:extLst>
              <a:ext uri="{FF2B5EF4-FFF2-40B4-BE49-F238E27FC236}">
                <a16:creationId xmlns:a16="http://schemas.microsoft.com/office/drawing/2014/main" id="{54296222-3630-4B7F-960C-63E0DD763570}"/>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725E73B-3A1D-4B69-A157-839602D0F8EE}"/>
              </a:ext>
            </a:extLst>
          </p:cNvPr>
          <p:cNvSpPr>
            <a:spLocks noGrp="1"/>
          </p:cNvSpPr>
          <p:nvPr>
            <p:ph type="sldNum" sz="quarter" idx="12"/>
          </p:nvPr>
        </p:nvSpPr>
        <p:spPr/>
        <p:txBody>
          <a:body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1291980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D372FFB-1FCE-4E61-AC83-6ECD65935B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91F57EC2-BDD9-4CB9-B1EB-957FF9E71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895CCD3E-8372-4054-A808-A5248BD1ED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C7545-725F-40F9-AA1B-504D55DA15DF}" type="datetimeFigureOut">
              <a:rPr lang="zh-TW" altLang="en-US" smtClean="0"/>
              <a:t>2024/7/12</a:t>
            </a:fld>
            <a:endParaRPr lang="zh-TW" altLang="en-US"/>
          </a:p>
        </p:txBody>
      </p:sp>
      <p:sp>
        <p:nvSpPr>
          <p:cNvPr id="5" name="頁尾版面配置區 4">
            <a:extLst>
              <a:ext uri="{FF2B5EF4-FFF2-40B4-BE49-F238E27FC236}">
                <a16:creationId xmlns:a16="http://schemas.microsoft.com/office/drawing/2014/main" id="{BB40E99A-4CDF-46CF-8939-E37E43C5BE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048F96B5-E30E-4B05-B129-066B2356A5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9EB42-B5DF-441B-8CB5-8321C7291B30}" type="slidenum">
              <a:rPr lang="zh-TW" altLang="en-US" smtClean="0"/>
              <a:t>‹#›</a:t>
            </a:fld>
            <a:endParaRPr lang="zh-TW" altLang="en-US"/>
          </a:p>
        </p:txBody>
      </p:sp>
    </p:spTree>
    <p:extLst>
      <p:ext uri="{BB962C8B-B14F-4D97-AF65-F5344CB8AC3E}">
        <p14:creationId xmlns:p14="http://schemas.microsoft.com/office/powerpoint/2010/main" val="2314229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6E2FED-CBED-4E73-B86D-5000B9202F61}"/>
              </a:ext>
            </a:extLst>
          </p:cNvPr>
          <p:cNvSpPr>
            <a:spLocks noGrp="1"/>
          </p:cNvSpPr>
          <p:nvPr>
            <p:ph type="ctrTitle"/>
          </p:nvPr>
        </p:nvSpPr>
        <p:spPr/>
        <p:txBody>
          <a:bodyPr/>
          <a:lstStyle/>
          <a:p>
            <a:r>
              <a:rPr lang="zh-TW" altLang="en-US" dirty="0"/>
              <a:t>人事室業務宣導</a:t>
            </a:r>
          </a:p>
        </p:txBody>
      </p:sp>
      <p:sp>
        <p:nvSpPr>
          <p:cNvPr id="3" name="副標題 2">
            <a:extLst>
              <a:ext uri="{FF2B5EF4-FFF2-40B4-BE49-F238E27FC236}">
                <a16:creationId xmlns:a16="http://schemas.microsoft.com/office/drawing/2014/main" id="{7A4F5816-E9AB-4D5E-8F74-042BA098530D}"/>
              </a:ext>
            </a:extLst>
          </p:cNvPr>
          <p:cNvSpPr>
            <a:spLocks noGrp="1"/>
          </p:cNvSpPr>
          <p:nvPr>
            <p:ph type="subTitle" idx="1"/>
          </p:nvPr>
        </p:nvSpPr>
        <p:spPr/>
        <p:txBody>
          <a:bodyPr>
            <a:normAutofit/>
          </a:bodyPr>
          <a:lstStyle/>
          <a:p>
            <a:r>
              <a:rPr lang="zh-TW" altLang="en-US" sz="3200" dirty="0"/>
              <a:t>國民旅遊卡</a:t>
            </a:r>
            <a:r>
              <a:rPr lang="en-US" altLang="zh-TW" sz="3200" dirty="0"/>
              <a:t>Q&amp;A</a:t>
            </a:r>
            <a:r>
              <a:rPr lang="zh-TW" altLang="en-US" sz="3200" dirty="0"/>
              <a:t>重點提醒</a:t>
            </a:r>
          </a:p>
        </p:txBody>
      </p:sp>
    </p:spTree>
    <p:extLst>
      <p:ext uri="{BB962C8B-B14F-4D97-AF65-F5344CB8AC3E}">
        <p14:creationId xmlns:p14="http://schemas.microsoft.com/office/powerpoint/2010/main" val="3323076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BA6CAE4-0600-4E85-B8A2-B4DE9183638B}"/>
              </a:ext>
            </a:extLst>
          </p:cNvPr>
          <p:cNvSpPr>
            <a:spLocks noGrp="1"/>
          </p:cNvSpPr>
          <p:nvPr>
            <p:ph type="title"/>
          </p:nvPr>
        </p:nvSpPr>
        <p:spPr/>
        <p:txBody>
          <a:bodyPr/>
          <a:lstStyle/>
          <a:p>
            <a:r>
              <a:rPr lang="zh-TW" altLang="en-US" dirty="0"/>
              <a:t>列印補助費申請表</a:t>
            </a:r>
          </a:p>
        </p:txBody>
      </p:sp>
      <p:sp>
        <p:nvSpPr>
          <p:cNvPr id="3" name="內容版面配置區 2">
            <a:extLst>
              <a:ext uri="{FF2B5EF4-FFF2-40B4-BE49-F238E27FC236}">
                <a16:creationId xmlns:a16="http://schemas.microsoft.com/office/drawing/2014/main" id="{071A923C-F236-4CB7-A649-180B4BD71C44}"/>
              </a:ext>
            </a:extLst>
          </p:cNvPr>
          <p:cNvSpPr>
            <a:spLocks noGrp="1"/>
          </p:cNvSpPr>
          <p:nvPr>
            <p:ph idx="1"/>
          </p:nvPr>
        </p:nvSpPr>
        <p:spPr/>
        <p:txBody>
          <a:bodyPr/>
          <a:lstStyle/>
          <a:p>
            <a:r>
              <a:rPr lang="zh-TW" altLang="en-US" dirty="0"/>
              <a:t>在</a:t>
            </a:r>
            <a:r>
              <a:rPr lang="en-US" altLang="zh-TW" dirty="0"/>
              <a:t>【</a:t>
            </a:r>
            <a:r>
              <a:rPr lang="zh-TW" altLang="en-US" dirty="0"/>
              <a:t>核發作業</a:t>
            </a:r>
            <a:r>
              <a:rPr lang="en-US" altLang="zh-TW" dirty="0"/>
              <a:t>】→【</a:t>
            </a:r>
            <a:r>
              <a:rPr lang="zh-TW" altLang="en-US" dirty="0">
                <a:solidFill>
                  <a:srgbClr val="FF0000"/>
                </a:solidFill>
              </a:rPr>
              <a:t>列印補助費申請表</a:t>
            </a:r>
            <a:r>
              <a:rPr lang="en-US" altLang="zh-TW" dirty="0"/>
              <a:t>】</a:t>
            </a:r>
            <a:r>
              <a:rPr lang="zh-TW" altLang="en-US" dirty="0"/>
              <a:t>，即可將合格交易列印出來</a:t>
            </a:r>
          </a:p>
        </p:txBody>
      </p:sp>
    </p:spTree>
    <p:extLst>
      <p:ext uri="{BB962C8B-B14F-4D97-AF65-F5344CB8AC3E}">
        <p14:creationId xmlns:p14="http://schemas.microsoft.com/office/powerpoint/2010/main" val="2388973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96BDCC-D829-41C3-B1B6-694CF4D3B8CD}"/>
              </a:ext>
            </a:extLst>
          </p:cNvPr>
          <p:cNvSpPr>
            <a:spLocks noGrp="1"/>
          </p:cNvSpPr>
          <p:nvPr>
            <p:ph type="title"/>
          </p:nvPr>
        </p:nvSpPr>
        <p:spPr/>
        <p:txBody>
          <a:bodyPr>
            <a:normAutofit fontScale="90000"/>
          </a:bodyPr>
          <a:lstStyle/>
          <a:p>
            <a:r>
              <a:rPr lang="zh-TW" altLang="en-US" dirty="0"/>
              <a:t>使用國民旅遊卡請領休假補助費之消費中，如部分金額不符合補助相關規定時，應如何處理？</a:t>
            </a:r>
          </a:p>
        </p:txBody>
      </p:sp>
      <p:sp>
        <p:nvSpPr>
          <p:cNvPr id="3" name="內容版面配置區 2">
            <a:extLst>
              <a:ext uri="{FF2B5EF4-FFF2-40B4-BE49-F238E27FC236}">
                <a16:creationId xmlns:a16="http://schemas.microsoft.com/office/drawing/2014/main" id="{27DEB5AC-8AC1-4847-B9AF-CD8F9610C0DE}"/>
              </a:ext>
            </a:extLst>
          </p:cNvPr>
          <p:cNvSpPr>
            <a:spLocks noGrp="1"/>
          </p:cNvSpPr>
          <p:nvPr>
            <p:ph idx="1"/>
          </p:nvPr>
        </p:nvSpPr>
        <p:spPr/>
        <p:txBody>
          <a:bodyPr>
            <a:normAutofit/>
          </a:bodyPr>
          <a:lstStyle/>
          <a:p>
            <a:r>
              <a:rPr lang="zh-TW" altLang="en-US" dirty="0"/>
              <a:t>目前國民旅遊卡檢核系統尚無法檢核出多項商品之單筆消費中不 符合補助規定之情形，故該單筆消費中如有不符合補助規定之商品 ，仍須以人工方式檢核，且該不合規定之部分金額不得予以補助。舉例如下：</a:t>
            </a:r>
            <a:endParaRPr lang="en-US" altLang="zh-TW" dirty="0"/>
          </a:p>
          <a:p>
            <a:pPr>
              <a:buFont typeface="Wingdings" panose="05000000000000000000" pitchFamily="2" charset="2"/>
              <a:buChar char="Ø"/>
            </a:pPr>
            <a:r>
              <a:rPr lang="zh-TW" altLang="en-US" dirty="0"/>
              <a:t>如該單筆消費同時請領休假補助費及差旅費</a:t>
            </a:r>
            <a:endParaRPr lang="en-US" altLang="zh-TW" dirty="0"/>
          </a:p>
          <a:p>
            <a:pPr>
              <a:buFont typeface="Wingdings" panose="05000000000000000000" pitchFamily="2" charset="2"/>
              <a:buChar char="Ø"/>
            </a:pPr>
            <a:r>
              <a:rPr lang="zh-TW" altLang="en-US" dirty="0"/>
              <a:t>國外旅遊補助</a:t>
            </a:r>
            <a:endParaRPr lang="en-US" altLang="zh-TW" dirty="0"/>
          </a:p>
          <a:p>
            <a:pPr>
              <a:buFont typeface="Wingdings" panose="05000000000000000000" pitchFamily="2" charset="2"/>
              <a:buChar char="Ø"/>
            </a:pPr>
            <a:r>
              <a:rPr lang="zh-TW" altLang="en-US" dirty="0"/>
              <a:t>刷卡後退刷系統未扣除</a:t>
            </a:r>
            <a:endParaRPr lang="en-US" altLang="zh-TW" dirty="0"/>
          </a:p>
          <a:p>
            <a:pPr>
              <a:buFont typeface="Wingdings" panose="05000000000000000000" pitchFamily="2" charset="2"/>
              <a:buChar char="Ø"/>
            </a:pPr>
            <a:endParaRPr lang="en-US" altLang="zh-TW" dirty="0"/>
          </a:p>
        </p:txBody>
      </p:sp>
    </p:spTree>
    <p:extLst>
      <p:ext uri="{BB962C8B-B14F-4D97-AF65-F5344CB8AC3E}">
        <p14:creationId xmlns:p14="http://schemas.microsoft.com/office/powerpoint/2010/main" val="4117221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A5BAFC-412B-4586-9ABF-AD0EB202FBDA}"/>
              </a:ext>
            </a:extLst>
          </p:cNvPr>
          <p:cNvSpPr>
            <a:spLocks noGrp="1"/>
          </p:cNvSpPr>
          <p:nvPr>
            <p:ph type="title"/>
          </p:nvPr>
        </p:nvSpPr>
        <p:spPr/>
        <p:txBody>
          <a:bodyPr/>
          <a:lstStyle/>
          <a:p>
            <a:r>
              <a:rPr lang="zh-TW" altLang="en-US" dirty="0"/>
              <a:t>註記</a:t>
            </a:r>
            <a:r>
              <a:rPr lang="en-US" altLang="zh-TW" dirty="0"/>
              <a:t>/</a:t>
            </a:r>
            <a:r>
              <a:rPr lang="zh-TW" altLang="en-US" dirty="0"/>
              <a:t>取消註記不核發交易</a:t>
            </a:r>
          </a:p>
        </p:txBody>
      </p:sp>
      <p:sp>
        <p:nvSpPr>
          <p:cNvPr id="3" name="內容版面配置區 2">
            <a:extLst>
              <a:ext uri="{FF2B5EF4-FFF2-40B4-BE49-F238E27FC236}">
                <a16:creationId xmlns:a16="http://schemas.microsoft.com/office/drawing/2014/main" id="{DC7705E3-2866-48B0-AE3C-79C2856A5BC5}"/>
              </a:ext>
            </a:extLst>
          </p:cNvPr>
          <p:cNvSpPr>
            <a:spLocks noGrp="1"/>
          </p:cNvSpPr>
          <p:nvPr>
            <p:ph idx="1"/>
          </p:nvPr>
        </p:nvSpPr>
        <p:spPr/>
        <p:txBody>
          <a:bodyPr/>
          <a:lstStyle/>
          <a:p>
            <a:r>
              <a:rPr lang="zh-TW" altLang="en-US" dirty="0"/>
              <a:t>公務人員於確認休假補助費申請表時，對於不符合規定之刷卡消費，亦應先行</a:t>
            </a:r>
            <a:r>
              <a:rPr lang="zh-TW" altLang="en-US" dirty="0">
                <a:solidFill>
                  <a:srgbClr val="FF0000"/>
                </a:solidFill>
              </a:rPr>
              <a:t>主動刪減</a:t>
            </a:r>
            <a:r>
              <a:rPr lang="zh-TW" altLang="en-US" dirty="0"/>
              <a:t>。 </a:t>
            </a:r>
            <a:endParaRPr lang="en-US" altLang="zh-TW" dirty="0"/>
          </a:p>
          <a:p>
            <a:r>
              <a:rPr lang="zh-TW" altLang="en-US" dirty="0"/>
              <a:t>申請人得自行運用國民旅遊卡檢核系統「</a:t>
            </a:r>
            <a:r>
              <a:rPr lang="zh-TW" altLang="en-US" dirty="0">
                <a:solidFill>
                  <a:srgbClr val="FF0000"/>
                </a:solidFill>
              </a:rPr>
              <a:t>註記不核發</a:t>
            </a:r>
            <a:r>
              <a:rPr lang="zh-TW" altLang="en-US" dirty="0"/>
              <a:t>交易」之功能，刪減</a:t>
            </a:r>
            <a:r>
              <a:rPr lang="zh-TW" altLang="en-US" dirty="0">
                <a:solidFill>
                  <a:srgbClr val="FF0000"/>
                </a:solidFill>
              </a:rPr>
              <a:t>不符合規定</a:t>
            </a:r>
            <a:r>
              <a:rPr lang="zh-TW" altLang="en-US" dirty="0"/>
              <a:t>（</a:t>
            </a:r>
            <a:r>
              <a:rPr lang="zh-TW" altLang="en-US" dirty="0">
                <a:solidFill>
                  <a:srgbClr val="FF0000"/>
                </a:solidFill>
              </a:rPr>
              <a:t>或不申請補助</a:t>
            </a:r>
            <a:r>
              <a:rPr lang="zh-TW" altLang="en-US" dirty="0"/>
              <a:t>）之刷卡消費項目後，再行辦理後續補助費申請事宜。</a:t>
            </a:r>
            <a:endParaRPr lang="en-US" altLang="zh-TW" dirty="0"/>
          </a:p>
          <a:p>
            <a:r>
              <a:rPr lang="zh-TW" altLang="en-US" dirty="0"/>
              <a:t>不申請補助：為提升使用者操作便利性並兼顧個人隱私權保護，將多餘或不欲揭露之個人消費明細資訊，註記不核發後再行列印申請表。</a:t>
            </a:r>
            <a:endParaRPr lang="en-US" altLang="zh-TW" dirty="0"/>
          </a:p>
          <a:p>
            <a:endParaRPr lang="zh-TW" altLang="en-US" dirty="0"/>
          </a:p>
          <a:p>
            <a:endParaRPr lang="zh-TW" altLang="en-US" dirty="0"/>
          </a:p>
        </p:txBody>
      </p:sp>
    </p:spTree>
    <p:extLst>
      <p:ext uri="{BB962C8B-B14F-4D97-AF65-F5344CB8AC3E}">
        <p14:creationId xmlns:p14="http://schemas.microsoft.com/office/powerpoint/2010/main" val="3208997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4431154-8968-44CC-ADEE-F9CB8D56D33C}"/>
              </a:ext>
            </a:extLst>
          </p:cNvPr>
          <p:cNvSpPr>
            <a:spLocks noGrp="1"/>
          </p:cNvSpPr>
          <p:nvPr>
            <p:ph type="title"/>
          </p:nvPr>
        </p:nvSpPr>
        <p:spPr/>
        <p:txBody>
          <a:bodyPr/>
          <a:lstStyle/>
          <a:p>
            <a:r>
              <a:rPr lang="zh-TW" altLang="en-US" dirty="0"/>
              <a:t>註記不核發畫面</a:t>
            </a:r>
          </a:p>
        </p:txBody>
      </p:sp>
      <p:pic>
        <p:nvPicPr>
          <p:cNvPr id="4" name="內容版面配置區 3">
            <a:extLst>
              <a:ext uri="{FF2B5EF4-FFF2-40B4-BE49-F238E27FC236}">
                <a16:creationId xmlns:a16="http://schemas.microsoft.com/office/drawing/2014/main" id="{FF5C2B19-B97E-4863-B4E5-5A5BF5D15576}"/>
              </a:ext>
            </a:extLst>
          </p:cNvPr>
          <p:cNvPicPr>
            <a:picLocks noGrp="1" noChangeAspect="1"/>
          </p:cNvPicPr>
          <p:nvPr>
            <p:ph idx="1"/>
          </p:nvPr>
        </p:nvPicPr>
        <p:blipFill>
          <a:blip r:embed="rId2"/>
          <a:stretch>
            <a:fillRect/>
          </a:stretch>
        </p:blipFill>
        <p:spPr>
          <a:xfrm>
            <a:off x="2874392" y="1825625"/>
            <a:ext cx="6443216" cy="4351338"/>
          </a:xfrm>
          <a:prstGeom prst="rect">
            <a:avLst/>
          </a:prstGeom>
        </p:spPr>
      </p:pic>
      <p:sp>
        <p:nvSpPr>
          <p:cNvPr id="5" name="文字方塊 4">
            <a:extLst>
              <a:ext uri="{FF2B5EF4-FFF2-40B4-BE49-F238E27FC236}">
                <a16:creationId xmlns:a16="http://schemas.microsoft.com/office/drawing/2014/main" id="{E85AE0A3-4846-4A48-A536-65418883CB10}"/>
              </a:ext>
            </a:extLst>
          </p:cNvPr>
          <p:cNvSpPr txBox="1"/>
          <p:nvPr/>
        </p:nvSpPr>
        <p:spPr>
          <a:xfrm>
            <a:off x="4791074" y="5514975"/>
            <a:ext cx="3267076" cy="461665"/>
          </a:xfrm>
          <a:prstGeom prst="rect">
            <a:avLst/>
          </a:prstGeom>
          <a:noFill/>
        </p:spPr>
        <p:txBody>
          <a:bodyPr wrap="square" rtlCol="0">
            <a:spAutoFit/>
          </a:bodyPr>
          <a:lstStyle/>
          <a:p>
            <a:r>
              <a:rPr lang="zh-TW" altLang="en-US" sz="2400" dirty="0"/>
              <a:t>選擇起訖日後按送出</a:t>
            </a:r>
          </a:p>
        </p:txBody>
      </p:sp>
    </p:spTree>
    <p:extLst>
      <p:ext uri="{BB962C8B-B14F-4D97-AF65-F5344CB8AC3E}">
        <p14:creationId xmlns:p14="http://schemas.microsoft.com/office/powerpoint/2010/main" val="2994797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a:extLst>
              <a:ext uri="{FF2B5EF4-FFF2-40B4-BE49-F238E27FC236}">
                <a16:creationId xmlns:a16="http://schemas.microsoft.com/office/drawing/2014/main" id="{27B55F3C-E899-492D-89F4-F8C88EA119E2}"/>
              </a:ext>
            </a:extLst>
          </p:cNvPr>
          <p:cNvPicPr>
            <a:picLocks noChangeAspect="1"/>
          </p:cNvPicPr>
          <p:nvPr/>
        </p:nvPicPr>
        <p:blipFill>
          <a:blip r:embed="rId2"/>
          <a:stretch>
            <a:fillRect/>
          </a:stretch>
        </p:blipFill>
        <p:spPr>
          <a:xfrm>
            <a:off x="900112" y="781050"/>
            <a:ext cx="10391775" cy="5715000"/>
          </a:xfrm>
          <a:prstGeom prst="rect">
            <a:avLst/>
          </a:prstGeom>
        </p:spPr>
      </p:pic>
    </p:spTree>
    <p:extLst>
      <p:ext uri="{BB962C8B-B14F-4D97-AF65-F5344CB8AC3E}">
        <p14:creationId xmlns:p14="http://schemas.microsoft.com/office/powerpoint/2010/main" val="2294070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78BE1928-0063-434F-8DE1-D075B3C8A5DA}"/>
              </a:ext>
            </a:extLst>
          </p:cNvPr>
          <p:cNvPicPr>
            <a:picLocks noChangeAspect="1"/>
          </p:cNvPicPr>
          <p:nvPr/>
        </p:nvPicPr>
        <p:blipFill>
          <a:blip r:embed="rId2"/>
          <a:stretch>
            <a:fillRect/>
          </a:stretch>
        </p:blipFill>
        <p:spPr>
          <a:xfrm>
            <a:off x="1051500" y="0"/>
            <a:ext cx="10089000" cy="6858000"/>
          </a:xfrm>
          <a:prstGeom prst="rect">
            <a:avLst/>
          </a:prstGeom>
        </p:spPr>
      </p:pic>
    </p:spTree>
    <p:extLst>
      <p:ext uri="{BB962C8B-B14F-4D97-AF65-F5344CB8AC3E}">
        <p14:creationId xmlns:p14="http://schemas.microsoft.com/office/powerpoint/2010/main" val="1298154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5C80AE2-B0D9-4B5A-8AC5-DE2C255847C1}"/>
              </a:ext>
            </a:extLst>
          </p:cNvPr>
          <p:cNvSpPr>
            <a:spLocks noGrp="1"/>
          </p:cNvSpPr>
          <p:nvPr>
            <p:ph type="title"/>
          </p:nvPr>
        </p:nvSpPr>
        <p:spPr/>
        <p:txBody>
          <a:bodyPr/>
          <a:lstStyle/>
          <a:p>
            <a:r>
              <a:rPr lang="zh-TW" altLang="en-US" dirty="0"/>
              <a:t>請領休假補助費核銷程序</a:t>
            </a:r>
          </a:p>
        </p:txBody>
      </p:sp>
      <p:sp>
        <p:nvSpPr>
          <p:cNvPr id="3" name="內容版面配置區 2">
            <a:extLst>
              <a:ext uri="{FF2B5EF4-FFF2-40B4-BE49-F238E27FC236}">
                <a16:creationId xmlns:a16="http://schemas.microsoft.com/office/drawing/2014/main" id="{F155F6A1-FC90-4417-BD1A-497B261A30FA}"/>
              </a:ext>
            </a:extLst>
          </p:cNvPr>
          <p:cNvSpPr>
            <a:spLocks noGrp="1"/>
          </p:cNvSpPr>
          <p:nvPr>
            <p:ph idx="1"/>
          </p:nvPr>
        </p:nvSpPr>
        <p:spPr/>
        <p:txBody>
          <a:bodyPr/>
          <a:lstStyle/>
          <a:p>
            <a:r>
              <a:rPr lang="zh-TW" altLang="en-US" dirty="0">
                <a:solidFill>
                  <a:srgbClr val="FF0000"/>
                </a:solidFill>
              </a:rPr>
              <a:t>消費項目之檢核</a:t>
            </a:r>
            <a:r>
              <a:rPr lang="zh-TW" altLang="en-US" dirty="0"/>
              <a:t>：公務人員持用國民旅遊卡之消費項目，係經國民 旅遊卡檢核系統篩選出符合請領休假補助費之交易資料，並置於該系統供各列印休假補助費申請表。請先檢查交易明細無誤。</a:t>
            </a:r>
            <a:endParaRPr lang="en-US" altLang="zh-TW" dirty="0"/>
          </a:p>
          <a:p>
            <a:r>
              <a:rPr lang="zh-TW" altLang="en-US" dirty="0">
                <a:solidFill>
                  <a:srgbClr val="FF0000"/>
                </a:solidFill>
              </a:rPr>
              <a:t>列印休假補助費</a:t>
            </a:r>
            <a:r>
              <a:rPr lang="zh-TW" altLang="en-US" dirty="0"/>
              <a:t>申請表及確認：經檢核符合請領休假補助費之消費交易資料，由該公務人員自行列印確認後，持向服務機關辦理申請作業（必要時得由人事人員協助列印申請表）。</a:t>
            </a:r>
            <a:endParaRPr lang="en-US" altLang="zh-TW" dirty="0"/>
          </a:p>
          <a:p>
            <a:r>
              <a:rPr lang="zh-TW" altLang="en-US" dirty="0"/>
              <a:t>申請人於各頁</a:t>
            </a:r>
            <a:r>
              <a:rPr lang="zh-TW" altLang="en-US" dirty="0">
                <a:solidFill>
                  <a:srgbClr val="FF0000"/>
                </a:solidFill>
              </a:rPr>
              <a:t>簽名或蓋私章</a:t>
            </a:r>
            <a:r>
              <a:rPr lang="zh-TW" altLang="en-US" dirty="0"/>
              <a:t>後交人事室審核，核章完畢後交出納發放。</a:t>
            </a:r>
            <a:endParaRPr lang="en-US" altLang="zh-TW" dirty="0"/>
          </a:p>
          <a:p>
            <a:endParaRPr lang="zh-TW" altLang="en-US" dirty="0"/>
          </a:p>
        </p:txBody>
      </p:sp>
    </p:spTree>
    <p:extLst>
      <p:ext uri="{BB962C8B-B14F-4D97-AF65-F5344CB8AC3E}">
        <p14:creationId xmlns:p14="http://schemas.microsoft.com/office/powerpoint/2010/main" val="2074913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91AFAA6-F9D3-41C5-BF83-7FA67CDFF53C}"/>
              </a:ext>
            </a:extLst>
          </p:cNvPr>
          <p:cNvSpPr>
            <a:spLocks noGrp="1"/>
          </p:cNvSpPr>
          <p:nvPr>
            <p:ph type="title"/>
          </p:nvPr>
        </p:nvSpPr>
        <p:spPr/>
        <p:txBody>
          <a:bodyPr/>
          <a:lstStyle/>
          <a:p>
            <a:r>
              <a:rPr lang="zh-TW" altLang="en-US" dirty="0"/>
              <a:t>公務人員以國民旅遊卡刷卡消費請領休假補助費時，應具哪些 核發要件？</a:t>
            </a:r>
          </a:p>
        </p:txBody>
      </p:sp>
      <p:sp>
        <p:nvSpPr>
          <p:cNvPr id="3" name="內容版面配置區 2">
            <a:extLst>
              <a:ext uri="{FF2B5EF4-FFF2-40B4-BE49-F238E27FC236}">
                <a16:creationId xmlns:a16="http://schemas.microsoft.com/office/drawing/2014/main" id="{52792209-165C-4C3A-9840-6D918FC54475}"/>
              </a:ext>
            </a:extLst>
          </p:cNvPr>
          <p:cNvSpPr>
            <a:spLocks noGrp="1"/>
          </p:cNvSpPr>
          <p:nvPr>
            <p:ph idx="1"/>
          </p:nvPr>
        </p:nvSpPr>
        <p:spPr/>
        <p:txBody>
          <a:bodyPr/>
          <a:lstStyle/>
          <a:p>
            <a:r>
              <a:rPr lang="zh-TW" altLang="en-US" dirty="0"/>
              <a:t>自 </a:t>
            </a:r>
            <a:r>
              <a:rPr lang="en-US" altLang="zh-TW" dirty="0"/>
              <a:t>109 </a:t>
            </a:r>
            <a:r>
              <a:rPr lang="zh-TW" altLang="en-US" dirty="0"/>
              <a:t>年 </a:t>
            </a:r>
            <a:r>
              <a:rPr lang="en-US" altLang="zh-TW" dirty="0"/>
              <a:t>1 </a:t>
            </a:r>
            <a:r>
              <a:rPr lang="zh-TW" altLang="en-US" dirty="0"/>
              <a:t>月 </a:t>
            </a:r>
            <a:r>
              <a:rPr lang="en-US" altLang="zh-TW" dirty="0"/>
              <a:t>1 </a:t>
            </a:r>
            <a:r>
              <a:rPr lang="zh-TW" altLang="en-US" dirty="0"/>
              <a:t>日起，公務人員</a:t>
            </a:r>
            <a:r>
              <a:rPr lang="zh-TW" altLang="en-US" dirty="0">
                <a:solidFill>
                  <a:srgbClr val="FF0000"/>
                </a:solidFill>
              </a:rPr>
              <a:t>不限於休假日</a:t>
            </a:r>
            <a:endParaRPr lang="en-US" altLang="zh-TW" dirty="0">
              <a:solidFill>
                <a:srgbClr val="FF0000"/>
              </a:solidFill>
            </a:endParaRPr>
          </a:p>
          <a:p>
            <a:r>
              <a:rPr lang="zh-TW" altLang="en-US" dirty="0"/>
              <a:t>持國民旅遊卡於國民旅遊卡</a:t>
            </a:r>
            <a:r>
              <a:rPr lang="zh-TW" altLang="en-US" dirty="0">
                <a:solidFill>
                  <a:srgbClr val="FF0000"/>
                </a:solidFill>
              </a:rPr>
              <a:t>特約商店刷卡</a:t>
            </a:r>
            <a:r>
              <a:rPr lang="zh-TW" altLang="en-US" dirty="0"/>
              <a:t>消費</a:t>
            </a:r>
            <a:endParaRPr lang="en-US" altLang="zh-TW" dirty="0"/>
          </a:p>
          <a:p>
            <a:r>
              <a:rPr lang="zh-TW" altLang="en-US" dirty="0"/>
              <a:t>並符合「行政院與所屬中央及地方各機關公務人員休假改進措施」（以下簡稱休假改進措施）相關規定，即得按刷卡消費金額依規定補助</a:t>
            </a:r>
            <a:endParaRPr lang="en-US" altLang="zh-TW" dirty="0"/>
          </a:p>
          <a:p>
            <a:r>
              <a:rPr lang="zh-TW" altLang="en-US" dirty="0"/>
              <a:t>應注意遵守辦公紀律，不得於執行職務期間刷卡消費。</a:t>
            </a:r>
          </a:p>
          <a:p>
            <a:endParaRPr lang="zh-TW" altLang="en-US" dirty="0"/>
          </a:p>
        </p:txBody>
      </p:sp>
    </p:spTree>
    <p:extLst>
      <p:ext uri="{BB962C8B-B14F-4D97-AF65-F5344CB8AC3E}">
        <p14:creationId xmlns:p14="http://schemas.microsoft.com/office/powerpoint/2010/main" val="1841492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31EEBAB-F689-4089-8E36-41DE5DF53A89}"/>
              </a:ext>
            </a:extLst>
          </p:cNvPr>
          <p:cNvSpPr>
            <a:spLocks noGrp="1"/>
          </p:cNvSpPr>
          <p:nvPr>
            <p:ph type="title"/>
          </p:nvPr>
        </p:nvSpPr>
        <p:spPr/>
        <p:txBody>
          <a:bodyPr/>
          <a:lstStyle/>
          <a:p>
            <a:r>
              <a:rPr lang="zh-TW" altLang="en-US" dirty="0"/>
              <a:t>國民旅遊卡制度內容重點</a:t>
            </a:r>
            <a:r>
              <a:rPr lang="en-US" altLang="zh-TW" dirty="0"/>
              <a:t>-</a:t>
            </a:r>
            <a:r>
              <a:rPr lang="zh-TW" altLang="en-US" dirty="0"/>
              <a:t>補助費</a:t>
            </a:r>
          </a:p>
        </p:txBody>
      </p:sp>
      <p:sp>
        <p:nvSpPr>
          <p:cNvPr id="3" name="內容版面配置區 2">
            <a:extLst>
              <a:ext uri="{FF2B5EF4-FFF2-40B4-BE49-F238E27FC236}">
                <a16:creationId xmlns:a16="http://schemas.microsoft.com/office/drawing/2014/main" id="{30BA05CB-A02A-4655-A1D8-F9590BD40775}"/>
              </a:ext>
            </a:extLst>
          </p:cNvPr>
          <p:cNvSpPr>
            <a:spLocks noGrp="1"/>
          </p:cNvSpPr>
          <p:nvPr>
            <p:ph idx="1"/>
          </p:nvPr>
        </p:nvSpPr>
        <p:spPr/>
        <p:txBody>
          <a:bodyPr>
            <a:normAutofit/>
          </a:bodyPr>
          <a:lstStyle/>
          <a:p>
            <a:r>
              <a:rPr lang="zh-TW" altLang="en-US" dirty="0"/>
              <a:t>公務人員使用國民旅遊卡刷卡消費日</a:t>
            </a:r>
            <a:r>
              <a:rPr lang="zh-TW" altLang="en-US" dirty="0">
                <a:solidFill>
                  <a:srgbClr val="FF0000"/>
                </a:solidFill>
              </a:rPr>
              <a:t>不限於休假日</a:t>
            </a:r>
            <a:r>
              <a:rPr lang="zh-TW" altLang="en-US" dirty="0"/>
              <a:t>。</a:t>
            </a:r>
            <a:endParaRPr lang="en-US" altLang="zh-TW" dirty="0"/>
          </a:p>
          <a:p>
            <a:r>
              <a:rPr lang="en-US" altLang="zh-TW" dirty="0"/>
              <a:t> </a:t>
            </a:r>
            <a:r>
              <a:rPr lang="zh-TW" altLang="en-US" dirty="0"/>
              <a:t>應休假天數規定：當</a:t>
            </a:r>
            <a:r>
              <a:rPr lang="en-US" altLang="zh-TW" dirty="0"/>
              <a:t>(</a:t>
            </a:r>
            <a:r>
              <a:rPr lang="zh-TW" altLang="en-US" dirty="0"/>
              <a:t>學</a:t>
            </a:r>
            <a:r>
              <a:rPr lang="en-US" altLang="zh-TW" dirty="0"/>
              <a:t>)</a:t>
            </a:r>
            <a:r>
              <a:rPr lang="zh-TW" altLang="en-US" dirty="0"/>
              <a:t>年具有超過 </a:t>
            </a:r>
            <a:r>
              <a:rPr lang="en-US" altLang="zh-TW" dirty="0"/>
              <a:t>10 </a:t>
            </a:r>
            <a:r>
              <a:rPr lang="zh-TW" altLang="en-US" dirty="0"/>
              <a:t>日之休假資格者， 至少</a:t>
            </a:r>
            <a:r>
              <a:rPr lang="zh-TW" altLang="en-US" dirty="0">
                <a:solidFill>
                  <a:srgbClr val="FF0000"/>
                </a:solidFill>
              </a:rPr>
              <a:t>應休假 </a:t>
            </a:r>
            <a:r>
              <a:rPr lang="en-US" altLang="zh-TW" dirty="0">
                <a:solidFill>
                  <a:srgbClr val="FF0000"/>
                </a:solidFill>
              </a:rPr>
              <a:t>10 </a:t>
            </a:r>
            <a:r>
              <a:rPr lang="zh-TW" altLang="en-US" dirty="0">
                <a:solidFill>
                  <a:srgbClr val="FF0000"/>
                </a:solidFill>
              </a:rPr>
              <a:t>日</a:t>
            </a:r>
            <a:r>
              <a:rPr lang="zh-TW" altLang="en-US" dirty="0"/>
              <a:t>，未達 </a:t>
            </a:r>
            <a:r>
              <a:rPr lang="en-US" altLang="zh-TW" dirty="0"/>
              <a:t>10 </a:t>
            </a:r>
            <a:r>
              <a:rPr lang="zh-TW" altLang="en-US" dirty="0"/>
              <a:t>日休假資格者，應全部休畢；應休而未休假者，不得發給未休假加班費。</a:t>
            </a:r>
            <a:endParaRPr lang="en-US" altLang="zh-TW" dirty="0"/>
          </a:p>
          <a:p>
            <a:r>
              <a:rPr lang="en-US" altLang="zh-TW" dirty="0"/>
              <a:t> </a:t>
            </a:r>
            <a:r>
              <a:rPr lang="zh-TW" altLang="en-US" dirty="0"/>
              <a:t>休假補助費：公務人員每人全年合計補助總額最高以 </a:t>
            </a:r>
            <a:r>
              <a:rPr lang="en-US" altLang="zh-TW" dirty="0">
                <a:solidFill>
                  <a:srgbClr val="FF0000"/>
                </a:solidFill>
              </a:rPr>
              <a:t>16,000</a:t>
            </a:r>
            <a:r>
              <a:rPr lang="en-US" altLang="zh-TW" dirty="0"/>
              <a:t> </a:t>
            </a:r>
            <a:r>
              <a:rPr lang="zh-TW" altLang="en-US" dirty="0"/>
              <a:t>元 為限。未達 </a:t>
            </a:r>
            <a:r>
              <a:rPr lang="en-US" altLang="zh-TW" dirty="0"/>
              <a:t>10 </a:t>
            </a:r>
            <a:r>
              <a:rPr lang="zh-TW" altLang="en-US" dirty="0"/>
              <a:t>日休假資格者，休假補助費以每日 </a:t>
            </a:r>
            <a:r>
              <a:rPr lang="en-US" altLang="zh-TW" dirty="0"/>
              <a:t>1,600 </a:t>
            </a:r>
            <a:r>
              <a:rPr lang="zh-TW" altLang="en-US" dirty="0"/>
              <a:t>元計 算。</a:t>
            </a:r>
            <a:endParaRPr lang="en-US" altLang="zh-TW" dirty="0"/>
          </a:p>
          <a:p>
            <a:r>
              <a:rPr lang="zh-TW" altLang="en-US" dirty="0"/>
              <a:t>當年無休假資格或休假 資格未達 </a:t>
            </a:r>
            <a:r>
              <a:rPr lang="en-US" altLang="zh-TW" dirty="0"/>
              <a:t>2 </a:t>
            </a:r>
            <a:r>
              <a:rPr lang="zh-TW" altLang="en-US" dirty="0"/>
              <a:t>日，酌給相當 </a:t>
            </a:r>
            <a:r>
              <a:rPr lang="en-US" altLang="zh-TW" dirty="0"/>
              <a:t>2 </a:t>
            </a:r>
            <a:r>
              <a:rPr lang="zh-TW" altLang="en-US" dirty="0"/>
              <a:t>日之休假補助費（</a:t>
            </a:r>
            <a:r>
              <a:rPr lang="en-US" altLang="zh-TW" dirty="0"/>
              <a:t>3,200 </a:t>
            </a:r>
            <a:r>
              <a:rPr lang="zh-TW" altLang="en-US" dirty="0"/>
              <a:t>元），屬自行運用額度。</a:t>
            </a:r>
            <a:endParaRPr lang="en-US" altLang="zh-TW" dirty="0"/>
          </a:p>
          <a:p>
            <a:endParaRPr lang="en-US" altLang="zh-TW" dirty="0"/>
          </a:p>
          <a:p>
            <a:endParaRPr lang="zh-TW" altLang="en-US" dirty="0"/>
          </a:p>
          <a:p>
            <a:endParaRPr lang="zh-TW" altLang="en-US" dirty="0"/>
          </a:p>
        </p:txBody>
      </p:sp>
    </p:spTree>
    <p:extLst>
      <p:ext uri="{BB962C8B-B14F-4D97-AF65-F5344CB8AC3E}">
        <p14:creationId xmlns:p14="http://schemas.microsoft.com/office/powerpoint/2010/main" val="153526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9600789-5420-456B-BDD3-799F6341702F}"/>
              </a:ext>
            </a:extLst>
          </p:cNvPr>
          <p:cNvSpPr>
            <a:spLocks noGrp="1"/>
          </p:cNvSpPr>
          <p:nvPr>
            <p:ph type="title"/>
          </p:nvPr>
        </p:nvSpPr>
        <p:spPr/>
        <p:txBody>
          <a:bodyPr/>
          <a:lstStyle/>
          <a:p>
            <a:r>
              <a:rPr lang="zh-TW" altLang="en-US" dirty="0"/>
              <a:t>放寬補助項目及限制</a:t>
            </a:r>
          </a:p>
        </p:txBody>
      </p:sp>
      <p:sp>
        <p:nvSpPr>
          <p:cNvPr id="3" name="內容版面配置區 2">
            <a:extLst>
              <a:ext uri="{FF2B5EF4-FFF2-40B4-BE49-F238E27FC236}">
                <a16:creationId xmlns:a16="http://schemas.microsoft.com/office/drawing/2014/main" id="{54810AD6-A2AE-4999-87A8-3E5FFDFBB143}"/>
              </a:ext>
            </a:extLst>
          </p:cNvPr>
          <p:cNvSpPr>
            <a:spLocks noGrp="1"/>
          </p:cNvSpPr>
          <p:nvPr>
            <p:ph idx="1"/>
          </p:nvPr>
        </p:nvSpPr>
        <p:spPr/>
        <p:txBody>
          <a:bodyPr/>
          <a:lstStyle/>
          <a:p>
            <a:r>
              <a:rPr lang="zh-TW" altLang="en-US" dirty="0"/>
              <a:t>珠寶銀樓業及儲值性商品納入補助範圍</a:t>
            </a:r>
            <a:endParaRPr lang="en-US" altLang="zh-TW" dirty="0"/>
          </a:p>
          <a:p>
            <a:r>
              <a:rPr lang="en-US" altLang="zh-TW" dirty="0"/>
              <a:t> </a:t>
            </a:r>
            <a:r>
              <a:rPr lang="zh-TW" altLang="en-US" dirty="0"/>
              <a:t>觀光旅遊額度及自行運用額度均可購買</a:t>
            </a:r>
            <a:r>
              <a:rPr lang="zh-TW" altLang="en-US" dirty="0">
                <a:solidFill>
                  <a:srgbClr val="FF0000"/>
                </a:solidFill>
              </a:rPr>
              <a:t>儲值性</a:t>
            </a:r>
            <a:r>
              <a:rPr lang="zh-TW" altLang="en-US" dirty="0"/>
              <a:t>商品。</a:t>
            </a:r>
            <a:endParaRPr lang="en-US" altLang="zh-TW" dirty="0"/>
          </a:p>
          <a:p>
            <a:r>
              <a:rPr lang="zh-TW" altLang="en-US" dirty="0"/>
              <a:t>放寬自行運用額度使用對象：因身心障礙、懷孕或重大傷病，於當年</a:t>
            </a:r>
            <a:r>
              <a:rPr lang="zh-TW" altLang="en-US" dirty="0">
                <a:solidFill>
                  <a:srgbClr val="FF0000"/>
                </a:solidFill>
              </a:rPr>
              <a:t>確實無法參加觀光旅遊</a:t>
            </a:r>
            <a:r>
              <a:rPr lang="zh-TW" altLang="en-US" dirty="0"/>
              <a:t>，經服務機關認定者，當年補助總額均屬自行運用額度。</a:t>
            </a:r>
          </a:p>
        </p:txBody>
      </p:sp>
    </p:spTree>
    <p:extLst>
      <p:ext uri="{BB962C8B-B14F-4D97-AF65-F5344CB8AC3E}">
        <p14:creationId xmlns:p14="http://schemas.microsoft.com/office/powerpoint/2010/main" val="1636400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1F342FF-BFA0-4F78-BE32-75F0F6ABFD2F}"/>
              </a:ext>
            </a:extLst>
          </p:cNvPr>
          <p:cNvSpPr>
            <a:spLocks noGrp="1"/>
          </p:cNvSpPr>
          <p:nvPr>
            <p:ph type="title"/>
          </p:nvPr>
        </p:nvSpPr>
        <p:spPr/>
        <p:txBody>
          <a:bodyPr/>
          <a:lstStyle/>
          <a:p>
            <a:r>
              <a:rPr lang="en-US" altLang="zh-TW" dirty="0"/>
              <a:t>Q.04.01.</a:t>
            </a:r>
            <a:r>
              <a:rPr lang="zh-TW" altLang="en-US" dirty="0"/>
              <a:t>國民旅遊卡網站及國民旅遊卡檢核系統的網址如何輸入？</a:t>
            </a:r>
          </a:p>
        </p:txBody>
      </p:sp>
      <p:sp>
        <p:nvSpPr>
          <p:cNvPr id="3" name="內容版面配置區 2">
            <a:extLst>
              <a:ext uri="{FF2B5EF4-FFF2-40B4-BE49-F238E27FC236}">
                <a16:creationId xmlns:a16="http://schemas.microsoft.com/office/drawing/2014/main" id="{2A4DF084-6188-474D-B41C-E213C3846A73}"/>
              </a:ext>
            </a:extLst>
          </p:cNvPr>
          <p:cNvSpPr>
            <a:spLocks noGrp="1"/>
          </p:cNvSpPr>
          <p:nvPr>
            <p:ph idx="1"/>
          </p:nvPr>
        </p:nvSpPr>
        <p:spPr/>
        <p:txBody>
          <a:bodyPr/>
          <a:lstStyle/>
          <a:p>
            <a:r>
              <a:rPr lang="zh-TW" altLang="en-US" dirty="0"/>
              <a:t>「</a:t>
            </a:r>
            <a:r>
              <a:rPr lang="zh-TW" altLang="en-US" dirty="0">
                <a:solidFill>
                  <a:srgbClr val="FF0000"/>
                </a:solidFill>
              </a:rPr>
              <a:t>國民旅遊卡</a:t>
            </a:r>
            <a:r>
              <a:rPr lang="zh-TW" altLang="en-US" dirty="0"/>
              <a:t>」網站網址：</a:t>
            </a:r>
            <a:r>
              <a:rPr lang="en-US" altLang="zh-TW" dirty="0">
                <a:solidFill>
                  <a:srgbClr val="FF0000"/>
                </a:solidFill>
              </a:rPr>
              <a:t>https://travel.nccc.com.tw</a:t>
            </a:r>
            <a:r>
              <a:rPr lang="zh-TW" altLang="en-US" dirty="0"/>
              <a:t>，係提供公務人 員及一般民眾查詢</a:t>
            </a:r>
            <a:r>
              <a:rPr lang="zh-TW" altLang="en-US" dirty="0">
                <a:solidFill>
                  <a:srgbClr val="FF0000"/>
                </a:solidFill>
              </a:rPr>
              <a:t>特約商店</a:t>
            </a:r>
            <a:r>
              <a:rPr lang="zh-TW" altLang="en-US" dirty="0"/>
              <a:t>、優惠資訊、發卡機構等資訊。</a:t>
            </a:r>
            <a:endParaRPr lang="en-US" altLang="zh-TW" dirty="0"/>
          </a:p>
          <a:p>
            <a:r>
              <a:rPr lang="en-US" altLang="zh-TW" dirty="0"/>
              <a:t> </a:t>
            </a:r>
            <a:r>
              <a:rPr lang="zh-TW" altLang="en-US" dirty="0"/>
              <a:t>「</a:t>
            </a:r>
            <a:r>
              <a:rPr lang="zh-TW" altLang="en-US" dirty="0">
                <a:solidFill>
                  <a:srgbClr val="FF0000"/>
                </a:solidFill>
              </a:rPr>
              <a:t>國民旅遊卡檢核系統</a:t>
            </a:r>
            <a:r>
              <a:rPr lang="zh-TW" altLang="en-US" dirty="0"/>
              <a:t>」網址：</a:t>
            </a:r>
            <a:r>
              <a:rPr lang="en-US" altLang="zh-TW" dirty="0">
                <a:solidFill>
                  <a:srgbClr val="FF0000"/>
                </a:solidFill>
              </a:rPr>
              <a:t>https://inquiry.nccc.com.tw/</a:t>
            </a:r>
            <a:r>
              <a:rPr lang="zh-TW" altLang="en-US" dirty="0"/>
              <a:t>，係提供 公務人員及政府機關查詢</a:t>
            </a:r>
            <a:r>
              <a:rPr lang="zh-TW" altLang="en-US" dirty="0">
                <a:solidFill>
                  <a:srgbClr val="FF0000"/>
                </a:solidFill>
              </a:rPr>
              <a:t>休假補助費核銷</a:t>
            </a:r>
            <a:r>
              <a:rPr lang="zh-TW" altLang="en-US" dirty="0"/>
              <a:t>作業用。</a:t>
            </a:r>
            <a:endParaRPr lang="en-US" altLang="zh-TW" dirty="0"/>
          </a:p>
          <a:p>
            <a:r>
              <a:rPr lang="zh-TW" altLang="en-US" dirty="0"/>
              <a:t>公務人員可連結 </a:t>
            </a:r>
            <a:r>
              <a:rPr lang="en-US" altLang="zh-TW" dirty="0" err="1"/>
              <a:t>eCPA</a:t>
            </a:r>
            <a:r>
              <a:rPr lang="en-US" altLang="zh-TW" dirty="0"/>
              <a:t> </a:t>
            </a:r>
            <a:r>
              <a:rPr lang="zh-TW" altLang="en-US" dirty="0"/>
              <a:t>並使用自然人憑證或帳號密碼登入</a:t>
            </a:r>
            <a:endParaRPr lang="en-US" altLang="zh-TW" dirty="0"/>
          </a:p>
          <a:p>
            <a:r>
              <a:rPr lang="zh-TW" altLang="en-US" dirty="0"/>
              <a:t>建議同仁以</a:t>
            </a:r>
            <a:r>
              <a:rPr lang="zh-TW" altLang="en-US" dirty="0">
                <a:solidFill>
                  <a:srgbClr val="FF0000"/>
                </a:solidFill>
              </a:rPr>
              <a:t>自然人憑證</a:t>
            </a:r>
            <a:r>
              <a:rPr lang="zh-TW" altLang="en-US" dirty="0"/>
              <a:t>登入，即不須另外定時更換密碼</a:t>
            </a:r>
          </a:p>
        </p:txBody>
      </p:sp>
    </p:spTree>
    <p:extLst>
      <p:ext uri="{BB962C8B-B14F-4D97-AF65-F5344CB8AC3E}">
        <p14:creationId xmlns:p14="http://schemas.microsoft.com/office/powerpoint/2010/main" val="3176689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C2EC5B8-9395-459F-81CE-D08925B9FC6E}"/>
              </a:ext>
            </a:extLst>
          </p:cNvPr>
          <p:cNvSpPr>
            <a:spLocks noGrp="1"/>
          </p:cNvSpPr>
          <p:nvPr>
            <p:ph type="title"/>
          </p:nvPr>
        </p:nvSpPr>
        <p:spPr/>
        <p:txBody>
          <a:bodyPr/>
          <a:lstStyle/>
          <a:p>
            <a:r>
              <a:rPr lang="zh-TW" altLang="en-US" dirty="0"/>
              <a:t>休假補助費區分</a:t>
            </a:r>
            <a:r>
              <a:rPr lang="en-US" altLang="zh-TW" dirty="0"/>
              <a:t>-1</a:t>
            </a:r>
            <a:endParaRPr lang="zh-TW" altLang="en-US" dirty="0"/>
          </a:p>
        </p:txBody>
      </p:sp>
      <p:sp>
        <p:nvSpPr>
          <p:cNvPr id="3" name="內容版面配置區 2">
            <a:extLst>
              <a:ext uri="{FF2B5EF4-FFF2-40B4-BE49-F238E27FC236}">
                <a16:creationId xmlns:a16="http://schemas.microsoft.com/office/drawing/2014/main" id="{16DD64C4-9D4E-47B5-8D8B-C13B58C4C42F}"/>
              </a:ext>
            </a:extLst>
          </p:cNvPr>
          <p:cNvSpPr>
            <a:spLocks noGrp="1"/>
          </p:cNvSpPr>
          <p:nvPr>
            <p:ph idx="1"/>
          </p:nvPr>
        </p:nvSpPr>
        <p:spPr/>
        <p:txBody>
          <a:bodyPr/>
          <a:lstStyle/>
          <a:p>
            <a:r>
              <a:rPr lang="zh-TW" altLang="en-US" dirty="0"/>
              <a:t>當年具有超過 </a:t>
            </a:r>
            <a:r>
              <a:rPr lang="en-US" altLang="zh-TW" dirty="0"/>
              <a:t>10 </a:t>
            </a:r>
            <a:r>
              <a:rPr lang="zh-TW" altLang="en-US" dirty="0"/>
              <a:t>日之休假資格者， </a:t>
            </a:r>
            <a:endParaRPr lang="en-US" altLang="zh-TW" dirty="0"/>
          </a:p>
          <a:p>
            <a:pPr>
              <a:buFont typeface="Wingdings" panose="05000000000000000000" pitchFamily="2" charset="2"/>
              <a:buChar char="Ø"/>
            </a:pPr>
            <a:r>
              <a:rPr lang="zh-TW" altLang="en-US" dirty="0"/>
              <a:t>觀光旅遊額度</a:t>
            </a:r>
            <a:endParaRPr lang="en-US" altLang="zh-TW" dirty="0"/>
          </a:p>
          <a:p>
            <a:pPr lvl="1">
              <a:buFont typeface="Wingdings" panose="05000000000000000000" pitchFamily="2" charset="2"/>
              <a:buChar char="ü"/>
            </a:pPr>
            <a:r>
              <a:rPr lang="zh-TW" altLang="en-US" dirty="0"/>
              <a:t>旅行業</a:t>
            </a:r>
            <a:endParaRPr lang="en-US" altLang="zh-TW" dirty="0"/>
          </a:p>
          <a:p>
            <a:pPr lvl="1">
              <a:buFont typeface="Wingdings" panose="05000000000000000000" pitchFamily="2" charset="2"/>
              <a:buChar char="ü"/>
            </a:pPr>
            <a:r>
              <a:rPr lang="zh-TW" altLang="en-US" dirty="0"/>
              <a:t>旅宿業</a:t>
            </a:r>
            <a:endParaRPr lang="en-US" altLang="zh-TW" dirty="0"/>
          </a:p>
          <a:p>
            <a:pPr lvl="1">
              <a:buFont typeface="Wingdings" panose="05000000000000000000" pitchFamily="2" charset="2"/>
              <a:buChar char="ü"/>
            </a:pPr>
            <a:r>
              <a:rPr lang="zh-TW" altLang="en-US" dirty="0"/>
              <a:t>觀光遊樂業</a:t>
            </a:r>
            <a:endParaRPr lang="en-US" altLang="zh-TW" dirty="0"/>
          </a:p>
          <a:p>
            <a:pPr lvl="1">
              <a:buFont typeface="Wingdings" panose="05000000000000000000" pitchFamily="2" charset="2"/>
              <a:buChar char="ü"/>
            </a:pPr>
            <a:r>
              <a:rPr lang="zh-TW" altLang="en-US" dirty="0"/>
              <a:t> 交通運輸業</a:t>
            </a:r>
            <a:r>
              <a:rPr lang="en-US" altLang="zh-TW" dirty="0"/>
              <a:t>(</a:t>
            </a:r>
            <a:r>
              <a:rPr lang="zh-TW" altLang="en-US" dirty="0"/>
              <a:t>含高鐵、臺鐵及列為特約商店之計程車行，租車行，</a:t>
            </a:r>
            <a:r>
              <a:rPr lang="zh-TW" altLang="en-US" dirty="0">
                <a:solidFill>
                  <a:srgbClr val="FF0000"/>
                </a:solidFill>
              </a:rPr>
              <a:t>不含加油站</a:t>
            </a:r>
            <a:r>
              <a:rPr lang="en-US" altLang="zh-TW" dirty="0"/>
              <a:t>)</a:t>
            </a:r>
          </a:p>
          <a:p>
            <a:pPr>
              <a:buFont typeface="Wingdings" panose="05000000000000000000" pitchFamily="2" charset="2"/>
              <a:buChar char="Ø"/>
            </a:pPr>
            <a:r>
              <a:rPr lang="zh-TW" altLang="en-US" dirty="0"/>
              <a:t>自行運用額度（各行業別）</a:t>
            </a:r>
            <a:endParaRPr lang="en-US" altLang="zh-TW" dirty="0"/>
          </a:p>
          <a:p>
            <a:pPr marL="0" indent="0">
              <a:buNone/>
            </a:pPr>
            <a:r>
              <a:rPr lang="zh-TW" altLang="en-US" dirty="0"/>
              <a:t>各 </a:t>
            </a:r>
            <a:r>
              <a:rPr lang="en-US" altLang="zh-TW" dirty="0"/>
              <a:t>8,000 </a:t>
            </a:r>
            <a:r>
              <a:rPr lang="zh-TW" altLang="en-US" dirty="0"/>
              <a:t>元之範圍 內消費並核實補助</a:t>
            </a:r>
            <a:endParaRPr lang="en-US" altLang="zh-TW" dirty="0"/>
          </a:p>
        </p:txBody>
      </p:sp>
    </p:spTree>
    <p:extLst>
      <p:ext uri="{BB962C8B-B14F-4D97-AF65-F5344CB8AC3E}">
        <p14:creationId xmlns:p14="http://schemas.microsoft.com/office/powerpoint/2010/main" val="4117280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63CE8FF-E12F-495F-A87D-A21E2E61DF0D}"/>
              </a:ext>
            </a:extLst>
          </p:cNvPr>
          <p:cNvSpPr>
            <a:spLocks noGrp="1"/>
          </p:cNvSpPr>
          <p:nvPr>
            <p:ph type="title"/>
          </p:nvPr>
        </p:nvSpPr>
        <p:spPr/>
        <p:txBody>
          <a:bodyPr/>
          <a:lstStyle/>
          <a:p>
            <a:r>
              <a:rPr lang="zh-TW" altLang="en-US" dirty="0"/>
              <a:t>休假補助費區分</a:t>
            </a:r>
            <a:r>
              <a:rPr lang="en-US" altLang="zh-TW" dirty="0"/>
              <a:t>-2</a:t>
            </a:r>
            <a:endParaRPr lang="zh-TW" altLang="en-US" dirty="0"/>
          </a:p>
        </p:txBody>
      </p:sp>
      <p:sp>
        <p:nvSpPr>
          <p:cNvPr id="3" name="內容版面配置區 2">
            <a:extLst>
              <a:ext uri="{FF2B5EF4-FFF2-40B4-BE49-F238E27FC236}">
                <a16:creationId xmlns:a16="http://schemas.microsoft.com/office/drawing/2014/main" id="{77FB402F-8CEC-4DBC-8E56-0D0CB750E953}"/>
              </a:ext>
            </a:extLst>
          </p:cNvPr>
          <p:cNvSpPr>
            <a:spLocks noGrp="1"/>
          </p:cNvSpPr>
          <p:nvPr>
            <p:ph idx="1"/>
          </p:nvPr>
        </p:nvSpPr>
        <p:spPr/>
        <p:txBody>
          <a:bodyPr/>
          <a:lstStyle/>
          <a:p>
            <a:r>
              <a:rPr lang="zh-TW" altLang="en-US" dirty="0"/>
              <a:t>另當年</a:t>
            </a:r>
            <a:r>
              <a:rPr lang="zh-TW" altLang="en-US" dirty="0">
                <a:solidFill>
                  <a:srgbClr val="FF0000"/>
                </a:solidFill>
              </a:rPr>
              <a:t>未具休假 </a:t>
            </a:r>
            <a:r>
              <a:rPr lang="en-US" altLang="zh-TW" dirty="0">
                <a:solidFill>
                  <a:srgbClr val="FF0000"/>
                </a:solidFill>
              </a:rPr>
              <a:t>10 </a:t>
            </a:r>
            <a:r>
              <a:rPr lang="zh-TW" altLang="en-US" dirty="0">
                <a:solidFill>
                  <a:srgbClr val="FF0000"/>
                </a:solidFill>
              </a:rPr>
              <a:t>日</a:t>
            </a:r>
            <a:r>
              <a:rPr lang="zh-TW" altLang="en-US" dirty="0"/>
              <a:t>資格者</a:t>
            </a:r>
            <a:endParaRPr lang="en-US" altLang="zh-TW" dirty="0"/>
          </a:p>
          <a:p>
            <a:pPr>
              <a:buFont typeface="Wingdings" panose="05000000000000000000" pitchFamily="2" charset="2"/>
              <a:buChar char="Ø"/>
            </a:pPr>
            <a:r>
              <a:rPr lang="zh-TW" altLang="en-US" dirty="0"/>
              <a:t>補助總額在 </a:t>
            </a:r>
            <a:r>
              <a:rPr lang="en-US" altLang="zh-TW" dirty="0">
                <a:solidFill>
                  <a:srgbClr val="FF0000"/>
                </a:solidFill>
              </a:rPr>
              <a:t>8,000 </a:t>
            </a:r>
            <a:r>
              <a:rPr lang="zh-TW" altLang="en-US" dirty="0">
                <a:solidFill>
                  <a:srgbClr val="FF0000"/>
                </a:solidFill>
              </a:rPr>
              <a:t>元以內</a:t>
            </a:r>
            <a:r>
              <a:rPr lang="zh-TW" altLang="en-US" dirty="0"/>
              <a:t>屬自行運用額度</a:t>
            </a:r>
            <a:endParaRPr lang="en-US" altLang="zh-TW" dirty="0"/>
          </a:p>
          <a:p>
            <a:pPr>
              <a:buFont typeface="Wingdings" panose="05000000000000000000" pitchFamily="2" charset="2"/>
              <a:buChar char="Ø"/>
            </a:pPr>
            <a:r>
              <a:rPr lang="zh-TW" altLang="en-US" dirty="0"/>
              <a:t>其餘則屬觀光旅遊額度</a:t>
            </a:r>
            <a:endParaRPr lang="en-US" altLang="zh-TW" dirty="0"/>
          </a:p>
          <a:p>
            <a:endParaRPr lang="zh-TW" altLang="en-US" dirty="0"/>
          </a:p>
        </p:txBody>
      </p:sp>
    </p:spTree>
    <p:extLst>
      <p:ext uri="{BB962C8B-B14F-4D97-AF65-F5344CB8AC3E}">
        <p14:creationId xmlns:p14="http://schemas.microsoft.com/office/powerpoint/2010/main" val="304300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B64EA8-AF3A-46AE-A06A-D3271C211A5C}"/>
              </a:ext>
            </a:extLst>
          </p:cNvPr>
          <p:cNvSpPr>
            <a:spLocks noGrp="1"/>
          </p:cNvSpPr>
          <p:nvPr>
            <p:ph type="title"/>
          </p:nvPr>
        </p:nvSpPr>
        <p:spPr/>
        <p:txBody>
          <a:bodyPr/>
          <a:lstStyle/>
          <a:p>
            <a:r>
              <a:rPr lang="zh-TW" altLang="en-US" dirty="0"/>
              <a:t>國民旅遊卡制度應注意事項</a:t>
            </a:r>
          </a:p>
        </p:txBody>
      </p:sp>
      <p:sp>
        <p:nvSpPr>
          <p:cNvPr id="3" name="內容版面配置區 2">
            <a:extLst>
              <a:ext uri="{FF2B5EF4-FFF2-40B4-BE49-F238E27FC236}">
                <a16:creationId xmlns:a16="http://schemas.microsoft.com/office/drawing/2014/main" id="{1644C774-5D43-4A19-99A6-F9A5975B151E}"/>
              </a:ext>
            </a:extLst>
          </p:cNvPr>
          <p:cNvSpPr>
            <a:spLocks noGrp="1"/>
          </p:cNvSpPr>
          <p:nvPr>
            <p:ph idx="1"/>
          </p:nvPr>
        </p:nvSpPr>
        <p:spPr/>
        <p:txBody>
          <a:bodyPr>
            <a:normAutofit/>
          </a:bodyPr>
          <a:lstStyle/>
          <a:p>
            <a:r>
              <a:rPr lang="zh-TW" altLang="en-US" dirty="0"/>
              <a:t>請依「</a:t>
            </a:r>
            <a:r>
              <a:rPr lang="zh-TW" altLang="en-US" dirty="0">
                <a:solidFill>
                  <a:srgbClr val="FF0000"/>
                </a:solidFill>
              </a:rPr>
              <a:t>實際刷卡消費日期</a:t>
            </a:r>
            <a:r>
              <a:rPr lang="zh-TW" altLang="en-US" dirty="0"/>
              <a:t>」之年度 作為請領該年度休假補助費之依據，</a:t>
            </a:r>
            <a:r>
              <a:rPr lang="zh-TW" altLang="en-US" dirty="0">
                <a:solidFill>
                  <a:srgbClr val="FF0000"/>
                </a:solidFill>
              </a:rPr>
              <a:t>預購型交易已不再適用</a:t>
            </a:r>
            <a:r>
              <a:rPr lang="zh-TW" altLang="en-US" dirty="0"/>
              <a:t>。</a:t>
            </a:r>
            <a:endParaRPr lang="en-US" altLang="zh-TW" dirty="0"/>
          </a:p>
          <a:p>
            <a:r>
              <a:rPr lang="zh-TW" altLang="en-US" dirty="0"/>
              <a:t>公務人員消費前應先至國民旅遊卡網站查詢是否為</a:t>
            </a:r>
            <a:r>
              <a:rPr lang="zh-TW" altLang="en-US" dirty="0">
                <a:solidFill>
                  <a:srgbClr val="FF0000"/>
                </a:solidFill>
              </a:rPr>
              <a:t>特約商店</a:t>
            </a:r>
            <a:endParaRPr lang="en-US" altLang="zh-TW" dirty="0">
              <a:solidFill>
                <a:srgbClr val="FF0000"/>
              </a:solidFill>
            </a:endParaRPr>
          </a:p>
          <a:p>
            <a:r>
              <a:rPr lang="zh-TW" altLang="en-US" dirty="0"/>
              <a:t>同筆消費如已請領休假補助費，</a:t>
            </a:r>
            <a:r>
              <a:rPr lang="zh-TW" altLang="en-US" dirty="0">
                <a:solidFill>
                  <a:srgbClr val="FF0000"/>
                </a:solidFill>
              </a:rPr>
              <a:t>不得再重複請領差旅費、辦公費、業務費或其他公款，</a:t>
            </a:r>
            <a:r>
              <a:rPr lang="zh-TW" altLang="en-US" dirty="0"/>
              <a:t>以免觸犯貪污治罪條例。</a:t>
            </a:r>
            <a:endParaRPr lang="en-US" altLang="zh-TW" dirty="0"/>
          </a:p>
          <a:p>
            <a:r>
              <a:rPr lang="zh-TW" altLang="en-US" dirty="0"/>
              <a:t>休假改進措施訂定強制休假之目的係為 鼓勵公務人員利用休假從事國內旅遊，仍以「</a:t>
            </a:r>
            <a:r>
              <a:rPr lang="zh-TW" altLang="en-US" dirty="0">
                <a:solidFill>
                  <a:srgbClr val="FF0000"/>
                </a:solidFill>
              </a:rPr>
              <a:t>國外休假不予補助</a:t>
            </a:r>
            <a:r>
              <a:rPr lang="zh-TW" altLang="en-US" dirty="0"/>
              <a:t>」 之原則核給。</a:t>
            </a:r>
          </a:p>
        </p:txBody>
      </p:sp>
    </p:spTree>
    <p:extLst>
      <p:ext uri="{BB962C8B-B14F-4D97-AF65-F5344CB8AC3E}">
        <p14:creationId xmlns:p14="http://schemas.microsoft.com/office/powerpoint/2010/main" val="41696211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CAEEA11-BC1A-4DD2-B5F8-F6C6D767C112}"/>
              </a:ext>
            </a:extLst>
          </p:cNvPr>
          <p:cNvSpPr>
            <a:spLocks noGrp="1"/>
          </p:cNvSpPr>
          <p:nvPr>
            <p:ph type="title"/>
          </p:nvPr>
        </p:nvSpPr>
        <p:spPr/>
        <p:txBody>
          <a:bodyPr/>
          <a:lstStyle/>
          <a:p>
            <a:r>
              <a:rPr lang="zh-TW" altLang="en-US" dirty="0"/>
              <a:t>國民旅遊卡觀光旅遊額度之消費可否與親朋好友共同參加？</a:t>
            </a:r>
          </a:p>
        </p:txBody>
      </p:sp>
      <p:sp>
        <p:nvSpPr>
          <p:cNvPr id="3" name="內容版面配置區 2">
            <a:extLst>
              <a:ext uri="{FF2B5EF4-FFF2-40B4-BE49-F238E27FC236}">
                <a16:creationId xmlns:a16="http://schemas.microsoft.com/office/drawing/2014/main" id="{F1FFD2F4-62E0-4F98-8C6A-3F3A0D9E281A}"/>
              </a:ext>
            </a:extLst>
          </p:cNvPr>
          <p:cNvSpPr>
            <a:spLocks noGrp="1"/>
          </p:cNvSpPr>
          <p:nvPr>
            <p:ph idx="1"/>
          </p:nvPr>
        </p:nvSpPr>
        <p:spPr/>
        <p:txBody>
          <a:bodyPr/>
          <a:lstStyle/>
          <a:p>
            <a:r>
              <a:rPr lang="en-US" altLang="zh-TW" dirty="0"/>
              <a:t>1. </a:t>
            </a:r>
            <a:r>
              <a:rPr lang="zh-TW" altLang="en-US" dirty="0"/>
              <a:t>為鼓勵公務人員利用旅遊調劑身心，並藉由公務人員帶動國內旅遊 之相關措施，國民旅遊卡 </a:t>
            </a:r>
            <a:r>
              <a:rPr lang="en-US" altLang="zh-TW" dirty="0"/>
              <a:t>8,000 </a:t>
            </a:r>
            <a:r>
              <a:rPr lang="zh-TW" altLang="en-US" dirty="0"/>
              <a:t>元用於觀光旅遊額度之消費，公務 人員</a:t>
            </a:r>
            <a:r>
              <a:rPr lang="zh-TW" altLang="en-US" dirty="0">
                <a:solidFill>
                  <a:srgbClr val="FF0000"/>
                </a:solidFill>
              </a:rPr>
              <a:t>可邀請親朋好友共同參加</a:t>
            </a:r>
            <a:r>
              <a:rPr lang="zh-TW" altLang="en-US" dirty="0"/>
              <a:t>。</a:t>
            </a:r>
            <a:endParaRPr lang="en-US" altLang="zh-TW" dirty="0"/>
          </a:p>
          <a:p>
            <a:r>
              <a:rPr lang="zh-TW" altLang="en-US" dirty="0"/>
              <a:t> </a:t>
            </a:r>
            <a:r>
              <a:rPr lang="en-US" altLang="zh-TW" dirty="0"/>
              <a:t>2. </a:t>
            </a:r>
            <a:r>
              <a:rPr lang="zh-TW" altLang="en-US" dirty="0"/>
              <a:t>例如：夫（公務人員）妻及其他親友一行人參加旅行社辦理之旅遊 或購買國內機票及火車票，如係由夫（公務人員）持國民旅遊卡刷 卡付費，並符合請領休假補助費之規定，均得核實補助。</a:t>
            </a:r>
          </a:p>
        </p:txBody>
      </p:sp>
    </p:spTree>
    <p:extLst>
      <p:ext uri="{BB962C8B-B14F-4D97-AF65-F5344CB8AC3E}">
        <p14:creationId xmlns:p14="http://schemas.microsoft.com/office/powerpoint/2010/main" val="12732612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6139B70-268A-463B-9BD5-0997597B0DFB}"/>
              </a:ext>
            </a:extLst>
          </p:cNvPr>
          <p:cNvSpPr>
            <a:spLocks noGrp="1"/>
          </p:cNvSpPr>
          <p:nvPr>
            <p:ph type="title"/>
          </p:nvPr>
        </p:nvSpPr>
        <p:spPr/>
        <p:txBody>
          <a:bodyPr>
            <a:normAutofit fontScale="90000"/>
          </a:bodyPr>
          <a:lstStyle/>
          <a:p>
            <a:r>
              <a:rPr lang="zh-TW" altLang="en-US" dirty="0"/>
              <a:t>特約商店消費金額超過觀光旅遊額度之金額</a:t>
            </a:r>
            <a:br>
              <a:rPr lang="zh-TW" altLang="en-US" dirty="0"/>
            </a:br>
            <a:r>
              <a:rPr lang="zh-TW" altLang="en-US" dirty="0"/>
              <a:t>時，超過之金額如何請領休假補助費？</a:t>
            </a:r>
          </a:p>
        </p:txBody>
      </p:sp>
      <p:sp>
        <p:nvSpPr>
          <p:cNvPr id="3" name="內容版面配置區 2">
            <a:extLst>
              <a:ext uri="{FF2B5EF4-FFF2-40B4-BE49-F238E27FC236}">
                <a16:creationId xmlns:a16="http://schemas.microsoft.com/office/drawing/2014/main" id="{A12E8354-2637-465E-BFEB-5D02299E1D6D}"/>
              </a:ext>
            </a:extLst>
          </p:cNvPr>
          <p:cNvSpPr>
            <a:spLocks noGrp="1"/>
          </p:cNvSpPr>
          <p:nvPr>
            <p:ph idx="1"/>
          </p:nvPr>
        </p:nvSpPr>
        <p:spPr>
          <a:xfrm>
            <a:off x="838200" y="1825625"/>
            <a:ext cx="10515600" cy="4351338"/>
          </a:xfrm>
        </p:spPr>
        <p:txBody>
          <a:bodyPr/>
          <a:lstStyle/>
          <a:p>
            <a:r>
              <a:rPr lang="zh-TW" altLang="en-US" dirty="0"/>
              <a:t>公務人員於旅行業、旅宿業、觀光遊樂業或交通運輸業消費之金額 如超過觀光旅遊額度補助時，</a:t>
            </a:r>
            <a:r>
              <a:rPr lang="zh-TW" altLang="en-US" dirty="0">
                <a:solidFill>
                  <a:srgbClr val="FF0000"/>
                </a:solidFill>
              </a:rPr>
              <a:t>超過部分則於該員之自行運用額度補助</a:t>
            </a:r>
            <a:endParaRPr lang="en-US" altLang="zh-TW" dirty="0">
              <a:solidFill>
                <a:srgbClr val="FF0000"/>
              </a:solidFill>
            </a:endParaRPr>
          </a:p>
          <a:p>
            <a:r>
              <a:rPr lang="en-US" altLang="zh-TW" dirty="0"/>
              <a:t> 2. </a:t>
            </a:r>
            <a:r>
              <a:rPr lang="zh-TW" altLang="en-US" dirty="0"/>
              <a:t>例如：某君具 </a:t>
            </a:r>
            <a:r>
              <a:rPr lang="en-US" altLang="zh-TW" dirty="0"/>
              <a:t>16,000 </a:t>
            </a:r>
            <a:r>
              <a:rPr lang="zh-TW" altLang="en-US" dirty="0"/>
              <a:t>元休假補助費額度，其於交通部觀光局審核通 過之旅行業刷卡消費 </a:t>
            </a:r>
            <a:r>
              <a:rPr lang="en-US" altLang="zh-TW" dirty="0"/>
              <a:t>9,000 </a:t>
            </a:r>
            <a:r>
              <a:rPr lang="zh-TW" altLang="en-US" dirty="0"/>
              <a:t>元，其中 </a:t>
            </a:r>
            <a:r>
              <a:rPr lang="en-US" altLang="zh-TW" dirty="0"/>
              <a:t>8,000 </a:t>
            </a:r>
            <a:r>
              <a:rPr lang="zh-TW" altLang="en-US" dirty="0"/>
              <a:t>元由觀光旅遊額度內補 助；超過 </a:t>
            </a:r>
            <a:r>
              <a:rPr lang="en-US" altLang="zh-TW" dirty="0"/>
              <a:t>8,000 </a:t>
            </a:r>
            <a:r>
              <a:rPr lang="zh-TW" altLang="en-US" dirty="0"/>
              <a:t>元部分之 </a:t>
            </a:r>
            <a:r>
              <a:rPr lang="en-US" altLang="zh-TW" dirty="0"/>
              <a:t>1,000 </a:t>
            </a:r>
            <a:r>
              <a:rPr lang="zh-TW" altLang="en-US" dirty="0"/>
              <a:t>元，則於自行運用額度內補助。 </a:t>
            </a:r>
          </a:p>
        </p:txBody>
      </p:sp>
    </p:spTree>
    <p:extLst>
      <p:ext uri="{BB962C8B-B14F-4D97-AF65-F5344CB8AC3E}">
        <p14:creationId xmlns:p14="http://schemas.microsoft.com/office/powerpoint/2010/main" val="7533084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BF91CB4-3F2C-4122-8AE2-DD253B03FEEF}"/>
              </a:ext>
            </a:extLst>
          </p:cNvPr>
          <p:cNvSpPr>
            <a:spLocks noGrp="1"/>
          </p:cNvSpPr>
          <p:nvPr>
            <p:ph type="title"/>
          </p:nvPr>
        </p:nvSpPr>
        <p:spPr/>
        <p:txBody>
          <a:bodyPr>
            <a:normAutofit fontScale="90000"/>
          </a:bodyPr>
          <a:lstStyle/>
          <a:p>
            <a:r>
              <a:rPr lang="zh-TW" altLang="en-US" dirty="0"/>
              <a:t>如僅在觀光飯店或旅館等附設餐飲部刷卡用餐，或具 其他非住宿之消費，得否請領補助？</a:t>
            </a:r>
          </a:p>
        </p:txBody>
      </p:sp>
      <p:sp>
        <p:nvSpPr>
          <p:cNvPr id="3" name="內容版面配置區 2">
            <a:extLst>
              <a:ext uri="{FF2B5EF4-FFF2-40B4-BE49-F238E27FC236}">
                <a16:creationId xmlns:a16="http://schemas.microsoft.com/office/drawing/2014/main" id="{FAB22CB8-16C7-41E6-9506-19858447517C}"/>
              </a:ext>
            </a:extLst>
          </p:cNvPr>
          <p:cNvSpPr>
            <a:spLocks noGrp="1"/>
          </p:cNvSpPr>
          <p:nvPr>
            <p:ph idx="1"/>
          </p:nvPr>
        </p:nvSpPr>
        <p:spPr/>
        <p:txBody>
          <a:bodyPr/>
          <a:lstStyle/>
          <a:p>
            <a:r>
              <a:rPr lang="zh-TW" altLang="en-US" dirty="0"/>
              <a:t>公務人員如於旅宿業國民旅遊卡特約商店自行經營之</a:t>
            </a:r>
            <a:r>
              <a:rPr lang="zh-TW" altLang="en-US" dirty="0">
                <a:solidFill>
                  <a:srgbClr val="FF0000"/>
                </a:solidFill>
              </a:rPr>
              <a:t>附屬</a:t>
            </a:r>
            <a:r>
              <a:rPr lang="zh-TW" altLang="en-US" dirty="0"/>
              <a:t>營業場 所之消費，如經國民旅遊卡檢核系統檢核列為合格消費，仍得按其 業別，列入觀光旅遊額度或自行運用額度補助。</a:t>
            </a:r>
            <a:endParaRPr lang="en-US" altLang="zh-TW" dirty="0"/>
          </a:p>
          <a:p>
            <a:r>
              <a:rPr lang="zh-TW" altLang="en-US" dirty="0"/>
              <a:t>惟部分觀光飯店或旅館等雖經交通部觀光局審核通過為旅宿業特 約商店，其附設之餐飲部門採</a:t>
            </a:r>
            <a:r>
              <a:rPr lang="zh-TW" altLang="en-US" dirty="0">
                <a:solidFill>
                  <a:srgbClr val="FF0000"/>
                </a:solidFill>
              </a:rPr>
              <a:t>委外</a:t>
            </a:r>
            <a:r>
              <a:rPr lang="zh-TW" altLang="en-US" dirty="0"/>
              <a:t>經營，如非列為國民旅遊卡特約 商店，於該餐飲部門之消費，不得予以補助。</a:t>
            </a:r>
            <a:endParaRPr lang="en-US" altLang="zh-TW" dirty="0"/>
          </a:p>
          <a:p>
            <a:r>
              <a:rPr lang="zh-TW" altLang="en-US" dirty="0"/>
              <a:t> </a:t>
            </a:r>
            <a:r>
              <a:rPr lang="en-US" altLang="zh-TW" dirty="0"/>
              <a:t>3. </a:t>
            </a:r>
            <a:r>
              <a:rPr lang="zh-TW" altLang="en-US" dirty="0"/>
              <a:t>是 以 ， 公 務 人 員 宜 於 消 費 前 除 至 </a:t>
            </a:r>
            <a:r>
              <a:rPr lang="zh-TW" altLang="en-US" dirty="0">
                <a:solidFill>
                  <a:srgbClr val="FF0000"/>
                </a:solidFill>
              </a:rPr>
              <a:t>國 民 旅 遊 卡 網 站 </a:t>
            </a:r>
            <a:r>
              <a:rPr lang="zh-TW" altLang="en-US" dirty="0"/>
              <a:t>（</a:t>
            </a:r>
            <a:r>
              <a:rPr lang="en-US" altLang="zh-TW" dirty="0"/>
              <a:t>https://travel.nccc.com.tw/chinese/index.htm</a:t>
            </a:r>
            <a:r>
              <a:rPr lang="zh-TW" altLang="en-US" dirty="0"/>
              <a:t>）查明欲消費之特約商 店詳細資料外，或致電</a:t>
            </a:r>
            <a:r>
              <a:rPr lang="zh-TW" altLang="en-US" dirty="0">
                <a:solidFill>
                  <a:srgbClr val="FF0000"/>
                </a:solidFill>
              </a:rPr>
              <a:t>特約商店洽詢</a:t>
            </a:r>
            <a:r>
              <a:rPr lang="zh-TW" altLang="en-US" dirty="0"/>
              <a:t>。</a:t>
            </a:r>
          </a:p>
        </p:txBody>
      </p:sp>
    </p:spTree>
    <p:extLst>
      <p:ext uri="{BB962C8B-B14F-4D97-AF65-F5344CB8AC3E}">
        <p14:creationId xmlns:p14="http://schemas.microsoft.com/office/powerpoint/2010/main" val="20939753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3E7345E-BDB8-4923-8BD5-B73B005FB3F0}"/>
              </a:ext>
            </a:extLst>
          </p:cNvPr>
          <p:cNvSpPr>
            <a:spLocks noGrp="1"/>
          </p:cNvSpPr>
          <p:nvPr>
            <p:ph type="title"/>
          </p:nvPr>
        </p:nvSpPr>
        <p:spPr/>
        <p:txBody>
          <a:bodyPr>
            <a:normAutofit fontScale="90000"/>
          </a:bodyPr>
          <a:lstStyle/>
          <a:p>
            <a:r>
              <a:rPr lang="zh-TW" altLang="en-US" dirty="0"/>
              <a:t>在國民旅遊卡特約商店消費，有無消費種類之限制？哪些行業商店排除於國民旅遊卡特約商店範圍？</a:t>
            </a:r>
          </a:p>
        </p:txBody>
      </p:sp>
      <p:sp>
        <p:nvSpPr>
          <p:cNvPr id="3" name="內容版面配置區 2">
            <a:extLst>
              <a:ext uri="{FF2B5EF4-FFF2-40B4-BE49-F238E27FC236}">
                <a16:creationId xmlns:a16="http://schemas.microsoft.com/office/drawing/2014/main" id="{63ACE013-1DE7-4D4B-A6CB-59197CD2894C}"/>
              </a:ext>
            </a:extLst>
          </p:cNvPr>
          <p:cNvSpPr>
            <a:spLocks noGrp="1"/>
          </p:cNvSpPr>
          <p:nvPr>
            <p:ph idx="1"/>
          </p:nvPr>
        </p:nvSpPr>
        <p:spPr/>
        <p:txBody>
          <a:bodyPr>
            <a:normAutofit/>
          </a:bodyPr>
          <a:lstStyle/>
          <a:p>
            <a:r>
              <a:rPr lang="zh-TW" altLang="en-US" sz="2400" dirty="0"/>
              <a:t>依「</a:t>
            </a:r>
            <a:r>
              <a:rPr lang="zh-TW" altLang="en-US" sz="2400" dirty="0">
                <a:solidFill>
                  <a:srgbClr val="FF0000"/>
                </a:solidFill>
              </a:rPr>
              <a:t>公務員廉政倫理規範</a:t>
            </a:r>
            <a:r>
              <a:rPr lang="zh-TW" altLang="en-US" sz="2400" dirty="0"/>
              <a:t>」第 </a:t>
            </a:r>
            <a:r>
              <a:rPr lang="en-US" altLang="zh-TW" sz="2400" dirty="0"/>
              <a:t>8 </a:t>
            </a:r>
            <a:r>
              <a:rPr lang="zh-TW" altLang="en-US" sz="2400" dirty="0"/>
              <a:t>點規定所稱之不妥當場所，並參酌 內政部警政署 </a:t>
            </a:r>
            <a:r>
              <a:rPr lang="en-US" altLang="zh-TW" sz="2400" dirty="0"/>
              <a:t>85 </a:t>
            </a:r>
            <a:r>
              <a:rPr lang="zh-TW" altLang="en-US" sz="2400" dirty="0"/>
              <a:t>年 </a:t>
            </a:r>
            <a:r>
              <a:rPr lang="en-US" altLang="zh-TW" sz="2400" dirty="0"/>
              <a:t>1 </a:t>
            </a:r>
            <a:r>
              <a:rPr lang="zh-TW" altLang="en-US" sz="2400" dirty="0"/>
              <a:t>月 </a:t>
            </a:r>
            <a:r>
              <a:rPr lang="en-US" altLang="zh-TW" sz="2400" dirty="0"/>
              <a:t>22 </a:t>
            </a:r>
            <a:r>
              <a:rPr lang="zh-TW" altLang="en-US" sz="2400" dirty="0"/>
              <a:t>日 </a:t>
            </a:r>
            <a:r>
              <a:rPr lang="en-US" altLang="zh-TW" sz="2400" dirty="0"/>
              <a:t>85 </a:t>
            </a:r>
            <a:r>
              <a:rPr lang="zh-TW" altLang="en-US" sz="2400" dirty="0"/>
              <a:t>警署督字第 </a:t>
            </a:r>
            <a:r>
              <a:rPr lang="en-US" altLang="zh-TW" sz="2400" dirty="0"/>
              <a:t>4846 </a:t>
            </a:r>
            <a:r>
              <a:rPr lang="zh-TW" altLang="en-US" sz="2400" dirty="0"/>
              <a:t>號函所列舉範圍： </a:t>
            </a:r>
            <a:r>
              <a:rPr lang="en-US" altLang="zh-TW" sz="2400" dirty="0"/>
              <a:t>1. </a:t>
            </a:r>
            <a:r>
              <a:rPr lang="zh-TW" altLang="en-US" sz="2400" dirty="0"/>
              <a:t>舞廳。 </a:t>
            </a:r>
            <a:r>
              <a:rPr lang="en-US" altLang="zh-TW" sz="2400" dirty="0"/>
              <a:t>2. </a:t>
            </a:r>
            <a:r>
              <a:rPr lang="zh-TW" altLang="en-US" sz="2400" dirty="0"/>
              <a:t>酒家。 </a:t>
            </a:r>
            <a:r>
              <a:rPr lang="en-US" altLang="zh-TW" sz="2400" dirty="0"/>
              <a:t>3. </a:t>
            </a:r>
            <a:r>
              <a:rPr lang="zh-TW" altLang="en-US" sz="2400" dirty="0"/>
              <a:t>酒吧。 </a:t>
            </a:r>
            <a:r>
              <a:rPr lang="en-US" altLang="zh-TW" sz="2400" dirty="0"/>
              <a:t>4. </a:t>
            </a:r>
            <a:r>
              <a:rPr lang="zh-TW" altLang="en-US" sz="2400" dirty="0"/>
              <a:t>特種咖啡廳茶室。 </a:t>
            </a:r>
            <a:r>
              <a:rPr lang="en-US" altLang="zh-TW" sz="2400" dirty="0"/>
              <a:t>5. </a:t>
            </a:r>
            <a:r>
              <a:rPr lang="zh-TW" altLang="en-US" sz="2400" dirty="0"/>
              <a:t>僱有女服務生陪侍之聯誼中心、俱樂部、夜總會、</a:t>
            </a:r>
            <a:r>
              <a:rPr lang="en-US" altLang="zh-TW" sz="2400" dirty="0"/>
              <a:t>KTV </a:t>
            </a:r>
            <a:r>
              <a:rPr lang="zh-TW" altLang="en-US" sz="2400" dirty="0"/>
              <a:t>等營業場 所。 </a:t>
            </a:r>
            <a:r>
              <a:rPr lang="en-US" altLang="zh-TW" sz="2400" dirty="0"/>
              <a:t>6. </a:t>
            </a:r>
            <a:r>
              <a:rPr lang="zh-TW" altLang="en-US" sz="2400" dirty="0"/>
              <a:t>有色情營業之按摩院、油壓中心、三溫暖、浴室泰國浴、理髮廳、 理容院、休閒坊、護膚中心等場所。 </a:t>
            </a:r>
            <a:r>
              <a:rPr lang="en-US" altLang="zh-TW" sz="2400" dirty="0"/>
              <a:t>7. </a:t>
            </a:r>
            <a:r>
              <a:rPr lang="zh-TW" altLang="en-US" sz="2400" dirty="0"/>
              <a:t>色情表演場所。 </a:t>
            </a:r>
            <a:r>
              <a:rPr lang="en-US" altLang="zh-TW" sz="2400" dirty="0"/>
              <a:t>8. </a:t>
            </a:r>
            <a:r>
              <a:rPr lang="zh-TW" altLang="en-US" sz="2400" dirty="0"/>
              <a:t>妓女戶及暗娼賣淫場所。 </a:t>
            </a:r>
            <a:r>
              <a:rPr lang="en-US" altLang="zh-TW" sz="2400" dirty="0"/>
              <a:t>9. </a:t>
            </a:r>
            <a:r>
              <a:rPr lang="zh-TW" altLang="en-US" sz="2400" dirty="0"/>
              <a:t>職業賭博場所及利用電動玩具賭博之場所。 </a:t>
            </a:r>
            <a:r>
              <a:rPr lang="en-US" altLang="zh-TW" sz="2400" dirty="0"/>
              <a:t>10.</a:t>
            </a:r>
            <a:r>
              <a:rPr lang="zh-TW" altLang="en-US" sz="2400" dirty="0"/>
              <a:t>除前開列舉者外，考量「不妥當場所」仍屬不確定概念，其範圍 可能隨公務員業務屬性及社會變遷而有所不同，為避免列舉範圍 有所疏漏，其他經依個案情節認定為不妥當場所或場所性質確實 不易察覺辨別者，以涉足之公務員有無實際不妥行為為認定標準</a:t>
            </a:r>
          </a:p>
        </p:txBody>
      </p:sp>
    </p:spTree>
    <p:extLst>
      <p:ext uri="{BB962C8B-B14F-4D97-AF65-F5344CB8AC3E}">
        <p14:creationId xmlns:p14="http://schemas.microsoft.com/office/powerpoint/2010/main" val="2261345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F04F983-0C27-4DEF-82E6-87A963A6599A}"/>
              </a:ext>
            </a:extLst>
          </p:cNvPr>
          <p:cNvSpPr>
            <a:spLocks noGrp="1"/>
          </p:cNvSpPr>
          <p:nvPr>
            <p:ph type="title"/>
          </p:nvPr>
        </p:nvSpPr>
        <p:spPr/>
        <p:txBody>
          <a:bodyPr/>
          <a:lstStyle/>
          <a:p>
            <a:r>
              <a:rPr lang="zh-TW" altLang="en-US" dirty="0"/>
              <a:t>我想知道哪些國民旅遊卡特約商店可以消費</a:t>
            </a:r>
          </a:p>
        </p:txBody>
      </p:sp>
      <p:sp>
        <p:nvSpPr>
          <p:cNvPr id="3" name="內容版面配置區 2">
            <a:extLst>
              <a:ext uri="{FF2B5EF4-FFF2-40B4-BE49-F238E27FC236}">
                <a16:creationId xmlns:a16="http://schemas.microsoft.com/office/drawing/2014/main" id="{DEDEEDB8-15CC-4F14-B026-456D794921D3}"/>
              </a:ext>
            </a:extLst>
          </p:cNvPr>
          <p:cNvSpPr>
            <a:spLocks noGrp="1"/>
          </p:cNvSpPr>
          <p:nvPr>
            <p:ph idx="1"/>
          </p:nvPr>
        </p:nvSpPr>
        <p:spPr/>
        <p:txBody>
          <a:bodyPr/>
          <a:lstStyle/>
          <a:p>
            <a:r>
              <a:rPr lang="en-US" altLang="zh-TW" dirty="0"/>
              <a:t>1. </a:t>
            </a:r>
            <a:r>
              <a:rPr lang="zh-TW" altLang="en-US" dirty="0"/>
              <a:t>查詢國民旅遊卡特約商店資訊，可至</a:t>
            </a:r>
            <a:r>
              <a:rPr lang="zh-TW" altLang="en-US" dirty="0">
                <a:solidFill>
                  <a:srgbClr val="FF0000"/>
                </a:solidFill>
              </a:rPr>
              <a:t>國民旅遊卡網站之</a:t>
            </a:r>
            <a:r>
              <a:rPr lang="en-US" altLang="zh-TW" dirty="0">
                <a:solidFill>
                  <a:srgbClr val="FF0000"/>
                </a:solidFill>
              </a:rPr>
              <a:t>【</a:t>
            </a:r>
            <a:r>
              <a:rPr lang="zh-TW" altLang="en-US" dirty="0">
                <a:solidFill>
                  <a:srgbClr val="FF0000"/>
                </a:solidFill>
              </a:rPr>
              <a:t>特約商店</a:t>
            </a:r>
            <a:r>
              <a:rPr lang="en-US" altLang="zh-TW" dirty="0">
                <a:solidFill>
                  <a:srgbClr val="FF0000"/>
                </a:solidFill>
              </a:rPr>
              <a:t>】 </a:t>
            </a:r>
            <a:r>
              <a:rPr lang="zh-TW" altLang="en-US" dirty="0">
                <a:solidFill>
                  <a:srgbClr val="FF0000"/>
                </a:solidFill>
              </a:rPr>
              <a:t>單元中查詢</a:t>
            </a:r>
            <a:r>
              <a:rPr lang="zh-TW" altLang="en-US" dirty="0"/>
              <a:t>。查詢時，請輸入「商店名稱」，並選擇</a:t>
            </a:r>
            <a:r>
              <a:rPr lang="en-US" altLang="zh-TW" dirty="0"/>
              <a:t>【</a:t>
            </a:r>
            <a:r>
              <a:rPr lang="zh-TW" altLang="en-US" dirty="0"/>
              <a:t>有效店</a:t>
            </a:r>
            <a:r>
              <a:rPr lang="en-US" altLang="zh-TW" dirty="0"/>
              <a:t>】</a:t>
            </a:r>
            <a:r>
              <a:rPr lang="zh-TW" altLang="en-US" dirty="0"/>
              <a:t>或</a:t>
            </a:r>
            <a:r>
              <a:rPr lang="en-US" altLang="zh-TW" dirty="0"/>
              <a:t>【</a:t>
            </a:r>
            <a:r>
              <a:rPr lang="zh-TW" altLang="en-US" dirty="0"/>
              <a:t>解 約店</a:t>
            </a:r>
            <a:r>
              <a:rPr lang="en-US" altLang="zh-TW" dirty="0"/>
              <a:t>】</a:t>
            </a:r>
            <a:r>
              <a:rPr lang="zh-TW" altLang="en-US" dirty="0"/>
              <a:t>，網站會顯示查詢到的國民旅遊卡特約商店的電話、地址、建 檔日（即為簽約生效日）、解約日、收單機構及優惠訊息等相關資訊， 若對於特約商店所提供之資訊內容有疑義時，可洽詢該特約商店或 其收單機構。</a:t>
            </a:r>
            <a:endParaRPr lang="en-US" altLang="zh-TW" dirty="0"/>
          </a:p>
          <a:p>
            <a:r>
              <a:rPr lang="zh-TW" altLang="en-US" dirty="0"/>
              <a:t> </a:t>
            </a:r>
            <a:r>
              <a:rPr lang="en-US" altLang="zh-TW" dirty="0"/>
              <a:t>2. </a:t>
            </a:r>
            <a:r>
              <a:rPr lang="zh-TW" altLang="en-US" dirty="0"/>
              <a:t>因特約商店隨時會解約或簽約，請於出發前 </a:t>
            </a:r>
            <a:r>
              <a:rPr lang="en-US" altLang="zh-TW" dirty="0"/>
              <a:t>1 </a:t>
            </a:r>
            <a:r>
              <a:rPr lang="zh-TW" altLang="en-US" dirty="0"/>
              <a:t>日或刷卡消費前，務 必先至國民旅遊卡網站查詢，或致電特約商店洽詢。 </a:t>
            </a:r>
          </a:p>
        </p:txBody>
      </p:sp>
    </p:spTree>
    <p:extLst>
      <p:ext uri="{BB962C8B-B14F-4D97-AF65-F5344CB8AC3E}">
        <p14:creationId xmlns:p14="http://schemas.microsoft.com/office/powerpoint/2010/main" val="459718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73F3B1-FE9E-40C6-8BC1-1959EC7DBCE4}"/>
              </a:ext>
            </a:extLst>
          </p:cNvPr>
          <p:cNvSpPr>
            <a:spLocks noGrp="1"/>
          </p:cNvSpPr>
          <p:nvPr>
            <p:ph type="title"/>
          </p:nvPr>
        </p:nvSpPr>
        <p:spPr/>
        <p:txBody>
          <a:bodyPr/>
          <a:lstStyle/>
          <a:p>
            <a:r>
              <a:rPr lang="zh-TW" altLang="en-US" dirty="0"/>
              <a:t>我現在已在國民旅遊卡特約商店，刷卡時有哪些注意事項？</a:t>
            </a:r>
          </a:p>
        </p:txBody>
      </p:sp>
      <p:sp>
        <p:nvSpPr>
          <p:cNvPr id="3" name="內容版面配置區 2">
            <a:extLst>
              <a:ext uri="{FF2B5EF4-FFF2-40B4-BE49-F238E27FC236}">
                <a16:creationId xmlns:a16="http://schemas.microsoft.com/office/drawing/2014/main" id="{A311C3C6-9D83-4CAD-A216-4C7D5521D387}"/>
              </a:ext>
            </a:extLst>
          </p:cNvPr>
          <p:cNvSpPr>
            <a:spLocks noGrp="1"/>
          </p:cNvSpPr>
          <p:nvPr>
            <p:ph idx="1"/>
          </p:nvPr>
        </p:nvSpPr>
        <p:spPr/>
        <p:txBody>
          <a:bodyPr/>
          <a:lstStyle/>
          <a:p>
            <a:r>
              <a:rPr lang="en-US" altLang="zh-TW" dirty="0"/>
              <a:t>A</a:t>
            </a:r>
            <a:r>
              <a:rPr lang="zh-TW" altLang="en-US" dirty="0"/>
              <a:t>：刷卡消費時可再提醒商店此為國民旅遊卡之消費，以</a:t>
            </a:r>
            <a:r>
              <a:rPr lang="zh-TW" altLang="en-US" dirty="0">
                <a:solidFill>
                  <a:srgbClr val="FF0000"/>
                </a:solidFill>
              </a:rPr>
              <a:t>避免商店誤刷 非國民旅遊卡刷卡機</a:t>
            </a:r>
            <a:r>
              <a:rPr lang="zh-TW" altLang="en-US" dirty="0"/>
              <a:t>（一家商店可擁有國民旅遊卡專用／非國民旅 </a:t>
            </a:r>
            <a:r>
              <a:rPr lang="en-US" altLang="zh-TW" dirty="0"/>
              <a:t>16 </a:t>
            </a:r>
            <a:r>
              <a:rPr lang="zh-TW" altLang="en-US" dirty="0"/>
              <a:t>遊卡刷卡機），致交易列為不合格消費。 </a:t>
            </a:r>
          </a:p>
        </p:txBody>
      </p:sp>
    </p:spTree>
    <p:extLst>
      <p:ext uri="{BB962C8B-B14F-4D97-AF65-F5344CB8AC3E}">
        <p14:creationId xmlns:p14="http://schemas.microsoft.com/office/powerpoint/2010/main" val="22856402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65BBEC3-A1D0-4FDC-969C-0829A3D69FEB}"/>
              </a:ext>
            </a:extLst>
          </p:cNvPr>
          <p:cNvSpPr>
            <a:spLocks noGrp="1"/>
          </p:cNvSpPr>
          <p:nvPr>
            <p:ph type="title"/>
          </p:nvPr>
        </p:nvSpPr>
        <p:spPr/>
        <p:txBody>
          <a:bodyPr/>
          <a:lstStyle/>
          <a:p>
            <a:r>
              <a:rPr lang="zh-TW" altLang="en-US" dirty="0"/>
              <a:t>以國民旅遊卡至第三方行銷公司網站刷卡訂房（訂位），可否申請休假補助費？</a:t>
            </a:r>
          </a:p>
        </p:txBody>
      </p:sp>
      <p:sp>
        <p:nvSpPr>
          <p:cNvPr id="3" name="內容版面配置區 2">
            <a:extLst>
              <a:ext uri="{FF2B5EF4-FFF2-40B4-BE49-F238E27FC236}">
                <a16:creationId xmlns:a16="http://schemas.microsoft.com/office/drawing/2014/main" id="{7D395D96-BC82-400C-BA51-9A58E714C661}"/>
              </a:ext>
            </a:extLst>
          </p:cNvPr>
          <p:cNvSpPr>
            <a:spLocks noGrp="1"/>
          </p:cNvSpPr>
          <p:nvPr>
            <p:ph idx="1"/>
          </p:nvPr>
        </p:nvSpPr>
        <p:spPr/>
        <p:txBody>
          <a:bodyPr/>
          <a:lstStyle/>
          <a:p>
            <a:r>
              <a:rPr lang="en-US" altLang="zh-TW" dirty="0"/>
              <a:t>A</a:t>
            </a:r>
            <a:r>
              <a:rPr lang="zh-TW" altLang="en-US" dirty="0"/>
              <a:t>：刷卡交易如透過非國民旅遊卡特約商店之</a:t>
            </a:r>
            <a:r>
              <a:rPr lang="zh-TW" altLang="en-US" dirty="0">
                <a:solidFill>
                  <a:srgbClr val="FF0000"/>
                </a:solidFill>
              </a:rPr>
              <a:t>第三方</a:t>
            </a:r>
            <a:r>
              <a:rPr lang="zh-TW" altLang="en-US" dirty="0"/>
              <a:t>行銷公司刷卡訂房 （訂位），刷卡對象為該第三方，而</a:t>
            </a:r>
            <a:r>
              <a:rPr lang="zh-TW" altLang="en-US" dirty="0">
                <a:solidFill>
                  <a:srgbClr val="FF0000"/>
                </a:solidFill>
              </a:rPr>
              <a:t>非特約商店</a:t>
            </a:r>
            <a:r>
              <a:rPr lang="zh-TW" altLang="en-US" dirty="0"/>
              <a:t>本身，則該筆交易不符合國民旅遊卡使用規定，不得請領休假補助。公務人員持國民旅 遊卡刷卡訂房（訂位）前</a:t>
            </a:r>
            <a:r>
              <a:rPr lang="zh-TW" altLang="en-US" dirty="0">
                <a:solidFill>
                  <a:srgbClr val="FF0000"/>
                </a:solidFill>
              </a:rPr>
              <a:t>應先確認其刷卡對象為「國民旅遊卡特約商 店」，而不是「非國民旅遊卡特約商店」之第三方行銷公司，以免無法依規定請領休假補助費。</a:t>
            </a:r>
          </a:p>
        </p:txBody>
      </p:sp>
    </p:spTree>
    <p:extLst>
      <p:ext uri="{BB962C8B-B14F-4D97-AF65-F5344CB8AC3E}">
        <p14:creationId xmlns:p14="http://schemas.microsoft.com/office/powerpoint/2010/main" val="3117993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內容版面配置區 3">
            <a:extLst>
              <a:ext uri="{FF2B5EF4-FFF2-40B4-BE49-F238E27FC236}">
                <a16:creationId xmlns:a16="http://schemas.microsoft.com/office/drawing/2014/main" id="{C0ACE908-CC66-4F0E-BFC2-5DB12505147D}"/>
              </a:ext>
            </a:extLst>
          </p:cNvPr>
          <p:cNvPicPr>
            <a:picLocks noChangeAspect="1"/>
          </p:cNvPicPr>
          <p:nvPr/>
        </p:nvPicPr>
        <p:blipFill>
          <a:blip r:embed="rId2"/>
          <a:stretch>
            <a:fillRect/>
          </a:stretch>
        </p:blipFill>
        <p:spPr>
          <a:xfrm>
            <a:off x="1319731" y="508958"/>
            <a:ext cx="10415081" cy="4942936"/>
          </a:xfrm>
          <a:prstGeom prst="rect">
            <a:avLst/>
          </a:prstGeom>
        </p:spPr>
      </p:pic>
      <p:sp>
        <p:nvSpPr>
          <p:cNvPr id="3" name="矩形: 圓角 2">
            <a:extLst>
              <a:ext uri="{FF2B5EF4-FFF2-40B4-BE49-F238E27FC236}">
                <a16:creationId xmlns:a16="http://schemas.microsoft.com/office/drawing/2014/main" id="{828130F1-AB88-4C9F-B485-F559C51F786C}"/>
              </a:ext>
            </a:extLst>
          </p:cNvPr>
          <p:cNvSpPr/>
          <p:nvPr/>
        </p:nvSpPr>
        <p:spPr>
          <a:xfrm>
            <a:off x="2656936" y="2441275"/>
            <a:ext cx="1397479" cy="284672"/>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zh-TW" altLang="en-US" dirty="0"/>
          </a:p>
        </p:txBody>
      </p:sp>
    </p:spTree>
    <p:extLst>
      <p:ext uri="{BB962C8B-B14F-4D97-AF65-F5344CB8AC3E}">
        <p14:creationId xmlns:p14="http://schemas.microsoft.com/office/powerpoint/2010/main" val="13764369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780C3A7-854F-4644-A93E-81690566728E}"/>
              </a:ext>
            </a:extLst>
          </p:cNvPr>
          <p:cNvSpPr>
            <a:spLocks noGrp="1"/>
          </p:cNvSpPr>
          <p:nvPr>
            <p:ph type="title"/>
          </p:nvPr>
        </p:nvSpPr>
        <p:spPr/>
        <p:txBody>
          <a:bodyPr>
            <a:normAutofit fontScale="90000"/>
          </a:bodyPr>
          <a:lstStyle/>
          <a:p>
            <a:r>
              <a:rPr lang="zh-TW" altLang="en-US" dirty="0"/>
              <a:t>公務人員以國民旅遊卡刷卡消費參加交通部觀光局的國民旅遊 補助計畫，是否可同時申請休假補助費及國旅補助費？ </a:t>
            </a:r>
          </a:p>
        </p:txBody>
      </p:sp>
      <p:sp>
        <p:nvSpPr>
          <p:cNvPr id="3" name="內容版面配置區 2">
            <a:extLst>
              <a:ext uri="{FF2B5EF4-FFF2-40B4-BE49-F238E27FC236}">
                <a16:creationId xmlns:a16="http://schemas.microsoft.com/office/drawing/2014/main" id="{162CBE8F-FB3F-4091-BA38-8757DAAA7500}"/>
              </a:ext>
            </a:extLst>
          </p:cNvPr>
          <p:cNvSpPr>
            <a:spLocks noGrp="1"/>
          </p:cNvSpPr>
          <p:nvPr>
            <p:ph idx="1"/>
          </p:nvPr>
        </p:nvSpPr>
        <p:spPr/>
        <p:txBody>
          <a:bodyPr/>
          <a:lstStyle/>
          <a:p>
            <a:r>
              <a:rPr lang="en-US" altLang="zh-TW" dirty="0"/>
              <a:t>A</a:t>
            </a:r>
            <a:r>
              <a:rPr lang="zh-TW" altLang="en-US" dirty="0"/>
              <a:t>：查交通部觀光局為活絡國民旅遊市場並提振國內觀光，自 </a:t>
            </a:r>
            <a:r>
              <a:rPr lang="en-US" altLang="zh-TW" dirty="0"/>
              <a:t>107 </a:t>
            </a:r>
            <a:r>
              <a:rPr lang="zh-TW" altLang="en-US" dirty="0"/>
              <a:t>年冬 季起陸續辦理國民旅遊補助計畫（例如：「前進宜花東</a:t>
            </a:r>
            <a:r>
              <a:rPr lang="en-US" altLang="zh-TW" dirty="0"/>
              <a:t>‧</a:t>
            </a:r>
            <a:r>
              <a:rPr lang="zh-TW" altLang="en-US" dirty="0"/>
              <a:t>高屏暖冬遊」、 「擴大國旅暖冬遊」、「春遊專案」、「擴大秋冬國民旅遊獎勵計畫」 等），茲以上開補助計畫係由觀光發展基金支應，並提供每位本國民 眾之每一身分證統一編號限折抵補助一次，尚無排除公務人員。爰 如有國民旅遊卡特約商店業者參與上開補助計畫，且公務人員亦以 國民旅遊卡刷卡消費方式參加該補助計畫之旅遊行程，在符合交通 部觀光局國旅補助及休假改進措施之規定下，</a:t>
            </a:r>
            <a:r>
              <a:rPr lang="zh-TW" altLang="en-US" b="1" dirty="0">
                <a:solidFill>
                  <a:srgbClr val="FF0000"/>
                </a:solidFill>
              </a:rPr>
              <a:t>可同時申請國旅補助費及休假補助費</a:t>
            </a:r>
          </a:p>
        </p:txBody>
      </p:sp>
    </p:spTree>
    <p:extLst>
      <p:ext uri="{BB962C8B-B14F-4D97-AF65-F5344CB8AC3E}">
        <p14:creationId xmlns:p14="http://schemas.microsoft.com/office/powerpoint/2010/main" val="9924509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861E6EB-F31F-4A9A-ACBD-BC5C2B76608D}"/>
              </a:ext>
            </a:extLst>
          </p:cNvPr>
          <p:cNvSpPr>
            <a:spLocks noGrp="1"/>
          </p:cNvSpPr>
          <p:nvPr>
            <p:ph type="ctrTitle"/>
          </p:nvPr>
        </p:nvSpPr>
        <p:spPr/>
        <p:txBody>
          <a:bodyPr/>
          <a:lstStyle/>
          <a:p>
            <a:r>
              <a:rPr lang="zh-TW" altLang="en-US" dirty="0"/>
              <a:t>國民旅遊卡</a:t>
            </a:r>
            <a:r>
              <a:rPr lang="en-US" altLang="zh-TW" dirty="0"/>
              <a:t>QA</a:t>
            </a:r>
            <a:r>
              <a:rPr lang="zh-TW" altLang="en-US" dirty="0"/>
              <a:t>修正重點</a:t>
            </a:r>
          </a:p>
        </p:txBody>
      </p:sp>
      <p:sp>
        <p:nvSpPr>
          <p:cNvPr id="3" name="副標題 2">
            <a:extLst>
              <a:ext uri="{FF2B5EF4-FFF2-40B4-BE49-F238E27FC236}">
                <a16:creationId xmlns:a16="http://schemas.microsoft.com/office/drawing/2014/main" id="{27C9A252-E1B0-48D1-B74B-1744AA116648}"/>
              </a:ext>
            </a:extLst>
          </p:cNvPr>
          <p:cNvSpPr>
            <a:spLocks noGrp="1"/>
          </p:cNvSpPr>
          <p:nvPr>
            <p:ph type="subTitle" idx="1"/>
          </p:nvPr>
        </p:nvSpPr>
        <p:spPr/>
        <p:txBody>
          <a:bodyPr/>
          <a:lstStyle/>
          <a:p>
            <a:r>
              <a:rPr lang="en-US" altLang="zh-TW" dirty="0"/>
              <a:t>113.04</a:t>
            </a:r>
            <a:endParaRPr lang="zh-TW" altLang="en-US" dirty="0"/>
          </a:p>
        </p:txBody>
      </p:sp>
    </p:spTree>
    <p:extLst>
      <p:ext uri="{BB962C8B-B14F-4D97-AF65-F5344CB8AC3E}">
        <p14:creationId xmlns:p14="http://schemas.microsoft.com/office/powerpoint/2010/main" val="30830470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9DD1D32-3B60-4593-A55C-D0635AFCA024}"/>
              </a:ext>
            </a:extLst>
          </p:cNvPr>
          <p:cNvSpPr>
            <a:spLocks noGrp="1"/>
          </p:cNvSpPr>
          <p:nvPr>
            <p:ph type="title"/>
          </p:nvPr>
        </p:nvSpPr>
        <p:spPr/>
        <p:txBody>
          <a:bodyPr>
            <a:normAutofit fontScale="90000"/>
          </a:bodyPr>
          <a:lstStyle/>
          <a:p>
            <a:r>
              <a:rPr lang="en-US" altLang="zh-TW" dirty="0"/>
              <a:t>Q.03.10.</a:t>
            </a:r>
            <a:r>
              <a:rPr lang="zh-TW" altLang="en-US" dirty="0"/>
              <a:t>公務人員至國民旅遊卡特約商店以綁定國民旅遊卡卡號之行動支付或電子支付等方式消費，可否申請休假補助費？</a:t>
            </a:r>
          </a:p>
        </p:txBody>
      </p:sp>
      <p:sp>
        <p:nvSpPr>
          <p:cNvPr id="3" name="內容版面配置區 2">
            <a:extLst>
              <a:ext uri="{FF2B5EF4-FFF2-40B4-BE49-F238E27FC236}">
                <a16:creationId xmlns:a16="http://schemas.microsoft.com/office/drawing/2014/main" id="{5AC867A6-770B-4F51-B620-A981417F3B1B}"/>
              </a:ext>
            </a:extLst>
          </p:cNvPr>
          <p:cNvSpPr>
            <a:spLocks noGrp="1"/>
          </p:cNvSpPr>
          <p:nvPr>
            <p:ph idx="1"/>
          </p:nvPr>
        </p:nvSpPr>
        <p:spPr/>
        <p:txBody>
          <a:bodyPr>
            <a:normAutofit lnSpcReduction="10000"/>
          </a:bodyPr>
          <a:lstStyle/>
          <a:p>
            <a:r>
              <a:rPr lang="zh-TW" altLang="en-US" dirty="0"/>
              <a:t>為促進民間內需消費並提供公務人員多元且便利之支付工具，國民 旅遊卡自 </a:t>
            </a:r>
            <a:r>
              <a:rPr lang="en-US" altLang="zh-TW" dirty="0"/>
              <a:t>109 </a:t>
            </a:r>
            <a:r>
              <a:rPr lang="zh-TW" altLang="en-US" dirty="0"/>
              <a:t>年起導入行動支付及電子支付服務，公務人員先將國 民旅遊卡卡號綁定行動支付（例如：</a:t>
            </a:r>
            <a:r>
              <a:rPr lang="en-US" altLang="zh-TW" dirty="0"/>
              <a:t>LINE Pay</a:t>
            </a:r>
            <a:r>
              <a:rPr lang="zh-TW" altLang="en-US" dirty="0"/>
              <a:t>、</a:t>
            </a:r>
            <a:r>
              <a:rPr lang="en-US" altLang="zh-TW" dirty="0"/>
              <a:t>Apple Pay</a:t>
            </a:r>
            <a:r>
              <a:rPr lang="zh-TW" altLang="en-US" dirty="0"/>
              <a:t>、台灣 </a:t>
            </a:r>
            <a:r>
              <a:rPr lang="en-US" altLang="zh-TW" dirty="0"/>
              <a:t>Pay </a:t>
            </a:r>
            <a:r>
              <a:rPr lang="zh-TW" altLang="en-US" dirty="0"/>
              <a:t>等）或電子支付（例如：街口支付、悠遊付、一卡通 </a:t>
            </a:r>
            <a:r>
              <a:rPr lang="en-US" altLang="zh-TW" dirty="0"/>
              <a:t>Money</a:t>
            </a:r>
            <a:r>
              <a:rPr lang="zh-TW" altLang="en-US" dirty="0"/>
              <a:t>、</a:t>
            </a:r>
            <a:r>
              <a:rPr lang="en-US" altLang="zh-TW" dirty="0" err="1"/>
              <a:t>icash</a:t>
            </a:r>
            <a:r>
              <a:rPr lang="en-US" altLang="zh-TW" dirty="0"/>
              <a:t> Pay </a:t>
            </a:r>
            <a:r>
              <a:rPr lang="zh-TW" altLang="en-US" dirty="0"/>
              <a:t>等）後，至有提供上開支付方式的國民旅遊卡特約商店，並於</a:t>
            </a:r>
            <a:r>
              <a:rPr lang="zh-TW" altLang="en-US" b="1" u="sng" dirty="0">
                <a:solidFill>
                  <a:srgbClr val="FF0000"/>
                </a:solidFill>
              </a:rPr>
              <a:t>支付前先行告知店家欲使用國民旅遊卡</a:t>
            </a:r>
            <a:r>
              <a:rPr lang="zh-TW" altLang="en-US" dirty="0"/>
              <a:t>，即可使用行動支付或電子支付方式消費，交易資料將會連結至檢核系統。 </a:t>
            </a:r>
            <a:r>
              <a:rPr lang="en-US" altLang="zh-TW" dirty="0"/>
              <a:t>2. </a:t>
            </a:r>
            <a:r>
              <a:rPr lang="zh-TW" altLang="en-US" dirty="0"/>
              <a:t>倘公務人員以上述方式消費後經檢核系統判定為不合格交易，可保 留（出示）相關單據或消費明細（例如：電子發票、電子簽單等； 並建議先行截圖保存至服務機關撥款竣事後再行刪除）</a:t>
            </a:r>
            <a:endParaRPr lang="en-US" altLang="zh-TW" dirty="0"/>
          </a:p>
          <a:p>
            <a:r>
              <a:rPr lang="zh-TW" altLang="en-US" dirty="0"/>
              <a:t>如無法核銷，請洽國旅卡發卡銀行處理。</a:t>
            </a:r>
          </a:p>
        </p:txBody>
      </p:sp>
    </p:spTree>
    <p:extLst>
      <p:ext uri="{BB962C8B-B14F-4D97-AF65-F5344CB8AC3E}">
        <p14:creationId xmlns:p14="http://schemas.microsoft.com/office/powerpoint/2010/main" val="4082376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BF976DB-B1D4-45D3-B561-82944A90E0EF}"/>
              </a:ext>
            </a:extLst>
          </p:cNvPr>
          <p:cNvSpPr>
            <a:spLocks noGrp="1"/>
          </p:cNvSpPr>
          <p:nvPr>
            <p:ph type="title"/>
          </p:nvPr>
        </p:nvSpPr>
        <p:spPr/>
        <p:txBody>
          <a:bodyPr>
            <a:normAutofit fontScale="90000"/>
          </a:bodyPr>
          <a:lstStyle/>
          <a:p>
            <a:r>
              <a:rPr lang="en-US" altLang="zh-TW" dirty="0"/>
              <a:t>Q.03.11.</a:t>
            </a:r>
            <a:r>
              <a:rPr lang="zh-TW" altLang="en-US" dirty="0"/>
              <a:t>公務人員使用國民旅遊卡「附加電子票證功能」所為之刷卡消 費，得否請領休假補助費？</a:t>
            </a:r>
          </a:p>
        </p:txBody>
      </p:sp>
      <p:sp>
        <p:nvSpPr>
          <p:cNvPr id="3" name="內容版面配置區 2">
            <a:extLst>
              <a:ext uri="{FF2B5EF4-FFF2-40B4-BE49-F238E27FC236}">
                <a16:creationId xmlns:a16="http://schemas.microsoft.com/office/drawing/2014/main" id="{790DCA09-E5D5-48C4-AD2E-B6210284AFFA}"/>
              </a:ext>
            </a:extLst>
          </p:cNvPr>
          <p:cNvSpPr>
            <a:spLocks noGrp="1"/>
          </p:cNvSpPr>
          <p:nvPr>
            <p:ph idx="1"/>
          </p:nvPr>
        </p:nvSpPr>
        <p:spPr/>
        <p:txBody>
          <a:bodyPr/>
          <a:lstStyle/>
          <a:p>
            <a:r>
              <a:rPr lang="zh-TW" altLang="en-US" dirty="0"/>
              <a:t>國民旅遊卡休假補助費之核發，須符合休假改進措施第 </a:t>
            </a:r>
            <a:r>
              <a:rPr lang="en-US" altLang="zh-TW" dirty="0"/>
              <a:t>5 </a:t>
            </a:r>
            <a:r>
              <a:rPr lang="zh-TW" altLang="en-US" dirty="0"/>
              <a:t>點所定公 務人員「持國民旅遊卡至特約商店刷卡消費」之要件，服務機關始得 依公務人員刷卡消費金額予以核實補助。茲因電子票證（例如：悠遊 卡、一卡通、</a:t>
            </a:r>
            <a:r>
              <a:rPr lang="en-US" altLang="zh-TW" dirty="0" err="1"/>
              <a:t>icash</a:t>
            </a:r>
            <a:r>
              <a:rPr lang="en-US" altLang="zh-TW" dirty="0"/>
              <a:t> </a:t>
            </a:r>
            <a:r>
              <a:rPr lang="zh-TW" altLang="en-US" dirty="0"/>
              <a:t>等）係屬國民旅遊卡所「附加」之功能，並非「綁 定」國民旅遊卡卡號，爰以附加之電子票證所為之刷卡消費，非屬 「持國民旅遊卡刷卡消費」，</a:t>
            </a:r>
            <a:r>
              <a:rPr lang="zh-TW" altLang="en-US" b="1" u="sng" dirty="0">
                <a:solidFill>
                  <a:srgbClr val="FF0000"/>
                </a:solidFill>
              </a:rPr>
              <a:t>尚不得請領</a:t>
            </a:r>
            <a:r>
              <a:rPr lang="zh-TW" altLang="en-US" dirty="0"/>
              <a:t>休假補助費。</a:t>
            </a:r>
          </a:p>
        </p:txBody>
      </p:sp>
    </p:spTree>
    <p:extLst>
      <p:ext uri="{BB962C8B-B14F-4D97-AF65-F5344CB8AC3E}">
        <p14:creationId xmlns:p14="http://schemas.microsoft.com/office/powerpoint/2010/main" val="642425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8A1497E-CF44-45CF-801D-15CEA0ECF378}"/>
              </a:ext>
            </a:extLst>
          </p:cNvPr>
          <p:cNvSpPr>
            <a:spLocks noGrp="1"/>
          </p:cNvSpPr>
          <p:nvPr>
            <p:ph type="title"/>
          </p:nvPr>
        </p:nvSpPr>
        <p:spPr/>
        <p:txBody>
          <a:bodyPr>
            <a:normAutofit fontScale="90000"/>
          </a:bodyPr>
          <a:lstStyle/>
          <a:p>
            <a:r>
              <a:rPr lang="en-US" altLang="zh-TW" dirty="0"/>
              <a:t>Q.03.12.</a:t>
            </a:r>
            <a:r>
              <a:rPr lang="zh-TW" altLang="en-US" dirty="0"/>
              <a:t>公務人員使用國民旅遊卡刷卡消費時，可否請特約商店開立載 有營業人統一編號之消費憑證？</a:t>
            </a:r>
          </a:p>
        </p:txBody>
      </p:sp>
      <p:sp>
        <p:nvSpPr>
          <p:cNvPr id="3" name="內容版面配置區 2">
            <a:extLst>
              <a:ext uri="{FF2B5EF4-FFF2-40B4-BE49-F238E27FC236}">
                <a16:creationId xmlns:a16="http://schemas.microsoft.com/office/drawing/2014/main" id="{C1F40724-DA5C-44B2-8284-9E2308DA0C29}"/>
              </a:ext>
            </a:extLst>
          </p:cNvPr>
          <p:cNvSpPr>
            <a:spLocks noGrp="1"/>
          </p:cNvSpPr>
          <p:nvPr>
            <p:ph idx="1"/>
          </p:nvPr>
        </p:nvSpPr>
        <p:spPr/>
        <p:txBody>
          <a:bodyPr>
            <a:normAutofit fontScale="92500" lnSpcReduction="10000"/>
          </a:bodyPr>
          <a:lstStyle/>
          <a:p>
            <a:r>
              <a:rPr lang="en-US" altLang="zh-TW" dirty="0"/>
              <a:t>1. </a:t>
            </a:r>
            <a:r>
              <a:rPr lang="zh-TW" altLang="en-US" dirty="0"/>
              <a:t>依財政部 </a:t>
            </a:r>
            <a:r>
              <a:rPr lang="en-US" altLang="zh-TW" dirty="0"/>
              <a:t>107 </a:t>
            </a:r>
            <a:r>
              <a:rPr lang="zh-TW" altLang="en-US" dirty="0"/>
              <a:t>年 </a:t>
            </a:r>
            <a:r>
              <a:rPr lang="en-US" altLang="zh-TW" dirty="0"/>
              <a:t>11 </a:t>
            </a:r>
            <a:r>
              <a:rPr lang="zh-TW" altLang="en-US" dirty="0"/>
              <a:t>月 </a:t>
            </a:r>
            <a:r>
              <a:rPr lang="en-US" altLang="zh-TW" dirty="0"/>
              <a:t>19 </a:t>
            </a:r>
            <a:r>
              <a:rPr lang="zh-TW" altLang="en-US" dirty="0"/>
              <a:t>日台財稅字第 </a:t>
            </a:r>
            <a:r>
              <a:rPr lang="en-US" altLang="zh-TW" dirty="0"/>
              <a:t>10700690820 </a:t>
            </a:r>
            <a:r>
              <a:rPr lang="zh-TW" altLang="en-US" dirty="0"/>
              <a:t>號書函及該部 中區國稅局 </a:t>
            </a:r>
            <a:r>
              <a:rPr lang="en-US" altLang="zh-TW" dirty="0"/>
              <a:t>112 </a:t>
            </a:r>
            <a:r>
              <a:rPr lang="zh-TW" altLang="en-US" dirty="0"/>
              <a:t>年 </a:t>
            </a:r>
            <a:r>
              <a:rPr lang="en-US" altLang="zh-TW" dirty="0"/>
              <a:t>3 </a:t>
            </a:r>
            <a:r>
              <a:rPr lang="zh-TW" altLang="en-US" dirty="0"/>
              <a:t>月 </a:t>
            </a:r>
            <a:r>
              <a:rPr lang="en-US" altLang="zh-TW" dirty="0"/>
              <a:t>6 </a:t>
            </a:r>
            <a:r>
              <a:rPr lang="zh-TW" altLang="en-US" dirty="0"/>
              <a:t>日中區國稅銷售字第 </a:t>
            </a:r>
            <a:r>
              <a:rPr lang="en-US" altLang="zh-TW" dirty="0"/>
              <a:t>1122002837 </a:t>
            </a:r>
            <a:r>
              <a:rPr lang="zh-TW" altLang="en-US" dirty="0"/>
              <a:t>號書函 </a:t>
            </a:r>
            <a:r>
              <a:rPr lang="en-US" altLang="zh-TW" dirty="0"/>
              <a:t>18 </a:t>
            </a:r>
            <a:r>
              <a:rPr lang="zh-TW" altLang="en-US" dirty="0"/>
              <a:t>略以，公務人員使用國民旅遊卡刷卡消費時，如指示特約商店開立 載有營業人統一編號之消費憑證，於請領休假補助費同時並將該憑 證充作進項憑證及申報扣抵營業稅，屬涉嫌虛報進項稅額（加值型 及非加值型營業稅法第 </a:t>
            </a:r>
            <a:r>
              <a:rPr lang="en-US" altLang="zh-TW" dirty="0"/>
              <a:t>51 </a:t>
            </a:r>
            <a:r>
              <a:rPr lang="zh-TW" altLang="en-US" dirty="0"/>
              <a:t>條第 </a:t>
            </a:r>
            <a:r>
              <a:rPr lang="en-US" altLang="zh-TW" dirty="0"/>
              <a:t>1 </a:t>
            </a:r>
            <a:r>
              <a:rPr lang="zh-TW" altLang="en-US" dirty="0"/>
              <a:t>項第 </a:t>
            </a:r>
            <a:r>
              <a:rPr lang="en-US" altLang="zh-TW" dirty="0"/>
              <a:t>5 </a:t>
            </a:r>
            <a:r>
              <a:rPr lang="zh-TW" altLang="en-US" dirty="0"/>
              <a:t>款規定參照），如經查獲， 稽徵機關將依相關事證予以補稅處罰。 </a:t>
            </a:r>
            <a:endParaRPr lang="en-US" altLang="zh-TW" dirty="0"/>
          </a:p>
          <a:p>
            <a:r>
              <a:rPr lang="en-US" altLang="zh-TW" dirty="0"/>
              <a:t>2. </a:t>
            </a:r>
            <a:r>
              <a:rPr lang="zh-TW" altLang="en-US" dirty="0"/>
              <a:t>又公務人員如係將該憑證交付營業人，供其充作營業稅進項憑證及 成本費用，並請領休假補助費，該公務人員恐涉有稅捐稽徵法第 </a:t>
            </a:r>
            <a:r>
              <a:rPr lang="en-US" altLang="zh-TW" dirty="0"/>
              <a:t>43 </a:t>
            </a:r>
            <a:r>
              <a:rPr lang="zh-TW" altLang="en-US" dirty="0"/>
              <a:t>條規定</a:t>
            </a:r>
            <a:r>
              <a:rPr lang="zh-TW" altLang="en-US" b="1" u="sng" dirty="0">
                <a:solidFill>
                  <a:srgbClr val="FF0000"/>
                </a:solidFill>
              </a:rPr>
              <a:t>幫助他人逃漏稅</a:t>
            </a:r>
            <a:r>
              <a:rPr lang="zh-TW" altLang="en-US" dirty="0"/>
              <a:t>；至取得無交易事實統一發票申報扣抵營業 稅銷項稅額之營業人，則涉有同法第 </a:t>
            </a:r>
            <a:r>
              <a:rPr lang="en-US" altLang="zh-TW" dirty="0"/>
              <a:t>41 </a:t>
            </a:r>
            <a:r>
              <a:rPr lang="zh-TW" altLang="en-US" dirty="0"/>
              <a:t>條規定不正當方法逃漏稅情事。公務人員使用國民旅遊卡刷卡消費</a:t>
            </a:r>
            <a:r>
              <a:rPr lang="zh-TW" altLang="en-US" b="1" u="sng" dirty="0">
                <a:solidFill>
                  <a:srgbClr val="FF0000"/>
                </a:solidFill>
              </a:rPr>
              <a:t>如有違法行為，將依法辦理</a:t>
            </a:r>
            <a:r>
              <a:rPr lang="zh-TW" altLang="en-US" dirty="0"/>
              <a:t>。</a:t>
            </a:r>
          </a:p>
        </p:txBody>
      </p:sp>
    </p:spTree>
    <p:extLst>
      <p:ext uri="{BB962C8B-B14F-4D97-AF65-F5344CB8AC3E}">
        <p14:creationId xmlns:p14="http://schemas.microsoft.com/office/powerpoint/2010/main" val="1188616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10D4AEA-8597-48A8-B7C5-8F8B9766B820}"/>
              </a:ext>
            </a:extLst>
          </p:cNvPr>
          <p:cNvSpPr>
            <a:spLocks noGrp="1"/>
          </p:cNvSpPr>
          <p:nvPr>
            <p:ph type="title"/>
          </p:nvPr>
        </p:nvSpPr>
        <p:spPr/>
        <p:txBody>
          <a:bodyPr/>
          <a:lstStyle/>
          <a:p>
            <a:r>
              <a:rPr lang="en-US" altLang="zh-TW" dirty="0"/>
              <a:t>Q.04.26.</a:t>
            </a:r>
            <a:r>
              <a:rPr lang="zh-TW" altLang="en-US" dirty="0"/>
              <a:t>國民旅遊卡特約商店網站增設「環保業者」查詢選項之目的？ </a:t>
            </a:r>
          </a:p>
        </p:txBody>
      </p:sp>
      <p:sp>
        <p:nvSpPr>
          <p:cNvPr id="3" name="內容版面配置區 2">
            <a:extLst>
              <a:ext uri="{FF2B5EF4-FFF2-40B4-BE49-F238E27FC236}">
                <a16:creationId xmlns:a16="http://schemas.microsoft.com/office/drawing/2014/main" id="{2FF5860F-55FB-4EAA-B5BC-053F4960BBEC}"/>
              </a:ext>
            </a:extLst>
          </p:cNvPr>
          <p:cNvSpPr>
            <a:spLocks noGrp="1"/>
          </p:cNvSpPr>
          <p:nvPr>
            <p:ph idx="1"/>
          </p:nvPr>
        </p:nvSpPr>
        <p:spPr/>
        <p:txBody>
          <a:bodyPr/>
          <a:lstStyle/>
          <a:p>
            <a:r>
              <a:rPr lang="zh-TW" altLang="en-US" dirty="0"/>
              <a:t>為應國家「</a:t>
            </a:r>
            <a:r>
              <a:rPr lang="en-US" altLang="zh-TW" dirty="0"/>
              <a:t>2050 </a:t>
            </a:r>
            <a:r>
              <a:rPr lang="zh-TW" altLang="en-US" dirty="0"/>
              <a:t>淨零綠生活」願景，國民旅遊卡特約商店網站自 </a:t>
            </a:r>
            <a:r>
              <a:rPr lang="en-US" altLang="zh-TW" dirty="0"/>
              <a:t>113 </a:t>
            </a:r>
            <a:r>
              <a:rPr lang="zh-TW" altLang="en-US" dirty="0"/>
              <a:t>年 </a:t>
            </a:r>
            <a:r>
              <a:rPr lang="en-US" altLang="zh-TW" dirty="0"/>
              <a:t>4 </a:t>
            </a:r>
            <a:r>
              <a:rPr lang="zh-TW" altLang="en-US" dirty="0"/>
              <a:t>月起與環境部「全民綠生活資訊平台」介接，目的係讓同時具 有「環保標章」及「國民旅遊卡特約商店」之業者資料（包含餐館、 旅館、旅行社、育樂場所、綠色餐廳、旅店等），得互為勾稽串連並 提供公務人員查詢，藉以鼓勵公務人員將國民旅遊卡用於綠色觀光、 綠色旅遊與綠色消費，以落實綠色生活之目標。</a:t>
            </a:r>
          </a:p>
        </p:txBody>
      </p:sp>
    </p:spTree>
    <p:extLst>
      <p:ext uri="{BB962C8B-B14F-4D97-AF65-F5344CB8AC3E}">
        <p14:creationId xmlns:p14="http://schemas.microsoft.com/office/powerpoint/2010/main" val="2735332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062952D-62C8-43CF-81DF-64ABFCD54AA8}"/>
              </a:ext>
            </a:extLst>
          </p:cNvPr>
          <p:cNvSpPr>
            <a:spLocks noGrp="1"/>
          </p:cNvSpPr>
          <p:nvPr>
            <p:ph type="title"/>
          </p:nvPr>
        </p:nvSpPr>
        <p:spPr/>
        <p:txBody>
          <a:bodyPr/>
          <a:lstStyle/>
          <a:p>
            <a:r>
              <a:rPr lang="en-US" altLang="zh-TW" dirty="0"/>
              <a:t>Q.06.16.</a:t>
            </a:r>
            <a:r>
              <a:rPr lang="zh-TW" altLang="en-US" dirty="0"/>
              <a:t>公務人員可否將國民旅遊卡委託或借予他人代刷，並請領休假 補助費？</a:t>
            </a:r>
          </a:p>
        </p:txBody>
      </p:sp>
      <p:sp>
        <p:nvSpPr>
          <p:cNvPr id="3" name="內容版面配置區 2">
            <a:extLst>
              <a:ext uri="{FF2B5EF4-FFF2-40B4-BE49-F238E27FC236}">
                <a16:creationId xmlns:a16="http://schemas.microsoft.com/office/drawing/2014/main" id="{99F03123-4F1C-49FE-AD46-ECBD3C20CF18}"/>
              </a:ext>
            </a:extLst>
          </p:cNvPr>
          <p:cNvSpPr>
            <a:spLocks noGrp="1"/>
          </p:cNvSpPr>
          <p:nvPr>
            <p:ph idx="1"/>
          </p:nvPr>
        </p:nvSpPr>
        <p:spPr/>
        <p:txBody>
          <a:bodyPr/>
          <a:lstStyle/>
          <a:p>
            <a:r>
              <a:rPr lang="zh-TW" altLang="en-US" dirty="0"/>
              <a:t>國民旅遊卡休假補助費之核發，須符合休假改進措施第 </a:t>
            </a:r>
            <a:r>
              <a:rPr lang="en-US" altLang="zh-TW" dirty="0"/>
              <a:t>5 </a:t>
            </a:r>
            <a:r>
              <a:rPr lang="zh-TW" altLang="en-US" dirty="0"/>
              <a:t>點「公務 人員持國民旅遊卡」、「至特約商店刷卡消費」等要件，機關始得依其 實際刷卡消費之金額核實補助。基此，公務人員如將國民旅遊卡委 託或借予他人代刷，即不符「公務人員持國民旅遊卡」之要件，自</a:t>
            </a:r>
            <a:r>
              <a:rPr lang="zh-TW" altLang="en-US" b="1" u="sng" dirty="0">
                <a:solidFill>
                  <a:srgbClr val="FF0000"/>
                </a:solidFill>
              </a:rPr>
              <a:t>無法請領</a:t>
            </a:r>
            <a:r>
              <a:rPr lang="zh-TW" altLang="en-US" dirty="0"/>
              <a:t>休假補助費。</a:t>
            </a:r>
          </a:p>
        </p:txBody>
      </p:sp>
    </p:spTree>
    <p:extLst>
      <p:ext uri="{BB962C8B-B14F-4D97-AF65-F5344CB8AC3E}">
        <p14:creationId xmlns:p14="http://schemas.microsoft.com/office/powerpoint/2010/main" val="1427099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477CA06-B378-4896-BF96-899DFD9CC105}"/>
              </a:ext>
            </a:extLst>
          </p:cNvPr>
          <p:cNvSpPr>
            <a:spLocks noGrp="1"/>
          </p:cNvSpPr>
          <p:nvPr>
            <p:ph type="title"/>
          </p:nvPr>
        </p:nvSpPr>
        <p:spPr/>
        <p:txBody>
          <a:bodyPr>
            <a:noAutofit/>
          </a:bodyPr>
          <a:lstStyle/>
          <a:p>
            <a:r>
              <a:rPr lang="en-US" altLang="zh-TW" sz="3200" dirty="0"/>
              <a:t>Q.06.18.</a:t>
            </a:r>
            <a:r>
              <a:rPr lang="zh-TW" altLang="en-US" sz="3200" dirty="0"/>
              <a:t>公務人員以國民旅遊卡購買商品請領休假補助費，並經服務機 關確認且撥款竣事，如於事後辦理退刷（退費），則已撥款之休 假補助費應如何處理？</a:t>
            </a:r>
          </a:p>
        </p:txBody>
      </p:sp>
      <p:sp>
        <p:nvSpPr>
          <p:cNvPr id="3" name="內容版面配置區 2">
            <a:extLst>
              <a:ext uri="{FF2B5EF4-FFF2-40B4-BE49-F238E27FC236}">
                <a16:creationId xmlns:a16="http://schemas.microsoft.com/office/drawing/2014/main" id="{E95BBA66-79F5-4EB6-8BE1-6F3282960AED}"/>
              </a:ext>
            </a:extLst>
          </p:cNvPr>
          <p:cNvSpPr>
            <a:spLocks noGrp="1"/>
          </p:cNvSpPr>
          <p:nvPr>
            <p:ph idx="1"/>
          </p:nvPr>
        </p:nvSpPr>
        <p:spPr/>
        <p:txBody>
          <a:bodyPr>
            <a:normAutofit fontScale="70000" lnSpcReduction="20000"/>
          </a:bodyPr>
          <a:lstStyle/>
          <a:p>
            <a:r>
              <a:rPr lang="zh-TW" altLang="en-US" dirty="0"/>
              <a:t>依休假改進措施第 </a:t>
            </a:r>
            <a:r>
              <a:rPr lang="en-US" altLang="zh-TW" dirty="0"/>
              <a:t>5 </a:t>
            </a:r>
            <a:r>
              <a:rPr lang="zh-TW" altLang="en-US" dirty="0"/>
              <a:t>點規定略以，各機關對所屬公務人員當年具有 休假資格者，應持國民旅遊卡至特約商店刷卡消費，並按自行運用額度及觀光旅遊額度內，核實發給休假補助費。復依本總處 </a:t>
            </a:r>
            <a:r>
              <a:rPr lang="en-US" altLang="zh-TW" dirty="0"/>
              <a:t>112 </a:t>
            </a:r>
            <a:r>
              <a:rPr lang="zh-TW" altLang="en-US" dirty="0"/>
              <a:t>年 </a:t>
            </a:r>
            <a:r>
              <a:rPr lang="en-US" altLang="zh-TW" dirty="0"/>
              <a:t>10 </a:t>
            </a:r>
            <a:r>
              <a:rPr lang="zh-TW" altLang="en-US" dirty="0"/>
              <a:t>月 </a:t>
            </a:r>
            <a:r>
              <a:rPr lang="en-US" altLang="zh-TW" dirty="0"/>
              <a:t>2 </a:t>
            </a:r>
            <a:r>
              <a:rPr lang="zh-TW" altLang="en-US" dirty="0"/>
              <a:t>日總處培字第 </a:t>
            </a:r>
            <a:r>
              <a:rPr lang="en-US" altLang="zh-TW" dirty="0"/>
              <a:t>1120021972 </a:t>
            </a:r>
            <a:r>
              <a:rPr lang="zh-TW" altLang="en-US" dirty="0"/>
              <a:t>號 </a:t>
            </a:r>
            <a:r>
              <a:rPr lang="en-US" altLang="zh-TW" dirty="0"/>
              <a:t>E-mail </a:t>
            </a:r>
            <a:r>
              <a:rPr lang="zh-TW" altLang="en-US" dirty="0"/>
              <a:t>回函略以，公務人員持 國民旅遊卡至特約商店刷卡消費，係與該特約商店成立買賣契約， 倘事後辦理退刷（退費），該買賣契約即經解除且溯及消滅，致使該筆休假補助費未具休假改進措施第 </a:t>
            </a:r>
            <a:r>
              <a:rPr lang="en-US" altLang="zh-TW" dirty="0"/>
              <a:t>5 </a:t>
            </a:r>
            <a:r>
              <a:rPr lang="zh-TW" altLang="en-US" dirty="0"/>
              <a:t>點所定之請領要件。是以，公務人員以國民旅遊卡購買商品請領休假補助費，並經服務機關確認撥款竣事，嗣後</a:t>
            </a:r>
            <a:r>
              <a:rPr lang="zh-TW" altLang="en-US" b="1" u="sng" dirty="0">
                <a:solidFill>
                  <a:srgbClr val="FF0000"/>
                </a:solidFill>
              </a:rPr>
              <a:t>因故辦理退刷（退費），仍應主動向服務機關繳回已撥款之休假補助費</a:t>
            </a:r>
            <a:r>
              <a:rPr lang="zh-TW" altLang="en-US" dirty="0"/>
              <a:t>。 </a:t>
            </a:r>
            <a:endParaRPr lang="en-US" altLang="zh-TW" dirty="0"/>
          </a:p>
          <a:p>
            <a:r>
              <a:rPr lang="zh-TW" altLang="en-US" dirty="0"/>
              <a:t>復為簡化人事人員收繳作業，公務人員於刷卡消費之該</a:t>
            </a:r>
            <a:r>
              <a:rPr lang="zh-TW" altLang="en-US" u="sng" dirty="0">
                <a:solidFill>
                  <a:srgbClr val="FF0000"/>
                </a:solidFill>
              </a:rPr>
              <a:t>年度內如有其他筆額度性質相同，惟尚未請領休假補助費之合格刷卡交易</a:t>
            </a:r>
            <a:r>
              <a:rPr lang="zh-TW" altLang="en-US" dirty="0"/>
              <a:t>，並經確認消費金額亦足以涵蓋撥款金額，則服務機關得本於權責裁量 讓公務人員以</a:t>
            </a:r>
            <a:r>
              <a:rPr lang="zh-TW" altLang="en-US" dirty="0">
                <a:solidFill>
                  <a:srgbClr val="FF0000"/>
                </a:solidFill>
              </a:rPr>
              <a:t>遞補（補報）辦理</a:t>
            </a:r>
            <a:r>
              <a:rPr lang="zh-TW" altLang="en-US" dirty="0"/>
              <a:t>，經遞補（補報）後</a:t>
            </a:r>
            <a:r>
              <a:rPr lang="zh-TW" altLang="en-US" dirty="0">
                <a:solidFill>
                  <a:srgbClr val="FF0000"/>
                </a:solidFill>
              </a:rPr>
              <a:t>即毋須繳回</a:t>
            </a:r>
            <a:r>
              <a:rPr lang="zh-TW" altLang="en-US" dirty="0"/>
              <a:t>已撥款之休假補助費。有關休假補助費之機關原撥款金額、公務人員 退刷（退費）金額及其額度性質等，人事人員得至</a:t>
            </a:r>
            <a:r>
              <a:rPr lang="en-US" altLang="zh-TW" dirty="0"/>
              <a:t>【</a:t>
            </a:r>
            <a:r>
              <a:rPr lang="zh-TW" altLang="en-US" dirty="0"/>
              <a:t>例外處理</a:t>
            </a:r>
            <a:r>
              <a:rPr lang="en-US" altLang="zh-TW" dirty="0"/>
              <a:t>】</a:t>
            </a:r>
            <a:r>
              <a:rPr lang="zh-TW" altLang="en-US" dirty="0"/>
              <a:t>之 </a:t>
            </a:r>
            <a:r>
              <a:rPr lang="en-US" altLang="zh-TW" dirty="0"/>
              <a:t>【</a:t>
            </a:r>
            <a:r>
              <a:rPr lang="zh-TW" altLang="en-US" dirty="0"/>
              <a:t>負向交易查核</a:t>
            </a:r>
            <a:r>
              <a:rPr lang="en-US" altLang="zh-TW" dirty="0"/>
              <a:t>】</a:t>
            </a:r>
            <a:r>
              <a:rPr lang="zh-TW" altLang="en-US" dirty="0"/>
              <a:t>協助公務人員查詢。 </a:t>
            </a:r>
            <a:endParaRPr lang="en-US" altLang="zh-TW" dirty="0"/>
          </a:p>
          <a:p>
            <a:r>
              <a:rPr lang="zh-TW" altLang="en-US" dirty="0"/>
              <a:t>至公務人員因</a:t>
            </a:r>
            <a:r>
              <a:rPr lang="zh-TW" altLang="en-US" dirty="0">
                <a:solidFill>
                  <a:srgbClr val="FF0000"/>
                </a:solidFill>
              </a:rPr>
              <a:t>退刷</a:t>
            </a:r>
            <a:r>
              <a:rPr lang="zh-TW" altLang="en-US" dirty="0"/>
              <a:t>（退費）原買賣契約所生之手續費用，本</a:t>
            </a:r>
            <a:r>
              <a:rPr lang="zh-TW" altLang="en-US" dirty="0">
                <a:solidFill>
                  <a:srgbClr val="FF0000"/>
                </a:solidFill>
              </a:rPr>
              <a:t>非屬</a:t>
            </a:r>
            <a:r>
              <a:rPr lang="zh-TW" altLang="en-US" dirty="0"/>
              <a:t>休假改進措施第 </a:t>
            </a:r>
            <a:r>
              <a:rPr lang="en-US" altLang="zh-TW" dirty="0"/>
              <a:t>5 </a:t>
            </a:r>
            <a:r>
              <a:rPr lang="zh-TW" altLang="en-US" dirty="0"/>
              <a:t>點所定之</a:t>
            </a:r>
            <a:r>
              <a:rPr lang="zh-TW" altLang="en-US" dirty="0">
                <a:solidFill>
                  <a:srgbClr val="FF0000"/>
                </a:solidFill>
              </a:rPr>
              <a:t>補助範圍</a:t>
            </a:r>
            <a:r>
              <a:rPr lang="zh-TW" altLang="en-US" dirty="0"/>
              <a:t>，應由公務人員自行負擔。例如： 某甲於 </a:t>
            </a:r>
            <a:r>
              <a:rPr lang="en-US" altLang="zh-TW" dirty="0"/>
              <a:t>112 </a:t>
            </a:r>
            <a:r>
              <a:rPr lang="zh-TW" altLang="en-US" dirty="0"/>
              <a:t>年 </a:t>
            </a:r>
            <a:r>
              <a:rPr lang="en-US" altLang="zh-TW" dirty="0"/>
              <a:t>11 </a:t>
            </a:r>
            <a:r>
              <a:rPr lang="zh-TW" altLang="en-US" dirty="0"/>
              <a:t>月 </a:t>
            </a:r>
            <a:r>
              <a:rPr lang="en-US" altLang="zh-TW" dirty="0"/>
              <a:t>3 </a:t>
            </a:r>
            <a:r>
              <a:rPr lang="zh-TW" altLang="en-US" dirty="0"/>
              <a:t>日至特約商店刷卡消費 </a:t>
            </a:r>
            <a:r>
              <a:rPr lang="en-US" altLang="zh-TW" dirty="0"/>
              <a:t>1,000 </a:t>
            </a:r>
            <a:r>
              <a:rPr lang="zh-TW" altLang="en-US" dirty="0"/>
              <a:t>元購買車票（屬 觀光旅遊額度）並經服務機關通知撥款 </a:t>
            </a:r>
            <a:r>
              <a:rPr lang="en-US" altLang="zh-TW" dirty="0"/>
              <a:t>1,000 </a:t>
            </a:r>
            <a:r>
              <a:rPr lang="zh-TW" altLang="en-US" dirty="0"/>
              <a:t>元，嗣後因故無法搭 乘而於 </a:t>
            </a:r>
            <a:r>
              <a:rPr lang="en-US" altLang="zh-TW" dirty="0"/>
              <a:t>113 </a:t>
            </a:r>
            <a:r>
              <a:rPr lang="zh-TW" altLang="en-US" dirty="0"/>
              <a:t>年 </a:t>
            </a:r>
            <a:r>
              <a:rPr lang="en-US" altLang="zh-TW" dirty="0"/>
              <a:t>1 </a:t>
            </a:r>
            <a:r>
              <a:rPr lang="zh-TW" altLang="en-US" dirty="0"/>
              <a:t>月 </a:t>
            </a:r>
            <a:r>
              <a:rPr lang="en-US" altLang="zh-TW" dirty="0"/>
              <a:t>6 </a:t>
            </a:r>
            <a:r>
              <a:rPr lang="zh-TW" altLang="en-US" dirty="0"/>
              <a:t>日辦理退刷，特約商店經扣除手續費用 </a:t>
            </a:r>
            <a:r>
              <a:rPr lang="en-US" altLang="zh-TW" dirty="0"/>
              <a:t>50 </a:t>
            </a:r>
            <a:r>
              <a:rPr lang="zh-TW" altLang="en-US" dirty="0"/>
              <a:t>元 後退刷 </a:t>
            </a:r>
            <a:r>
              <a:rPr lang="en-US" altLang="zh-TW" dirty="0"/>
              <a:t>950 </a:t>
            </a:r>
            <a:r>
              <a:rPr lang="zh-TW" altLang="en-US" dirty="0"/>
              <a:t>元。某甲主動告知服務機關，經人事人員協助確認其於 </a:t>
            </a:r>
            <a:r>
              <a:rPr lang="en-US" altLang="zh-TW" dirty="0"/>
              <a:t>112 </a:t>
            </a:r>
            <a:r>
              <a:rPr lang="zh-TW" altLang="en-US" dirty="0"/>
              <a:t>年度內已無其他筆尚未請領休假補助費之觀光旅遊額度</a:t>
            </a:r>
            <a:r>
              <a:rPr lang="zh-TW" altLang="en-US"/>
              <a:t>合格刷卡</a:t>
            </a:r>
            <a:r>
              <a:rPr lang="zh-TW" altLang="en-US" dirty="0"/>
              <a:t>交易可資遞補（補報），爰某甲繳回機關已撥款之休假補助費</a:t>
            </a:r>
            <a:r>
              <a:rPr lang="en-US" altLang="zh-TW" dirty="0"/>
              <a:t>1,000 </a:t>
            </a:r>
            <a:r>
              <a:rPr lang="zh-TW" altLang="en-US" dirty="0"/>
              <a:t>元。 </a:t>
            </a:r>
          </a:p>
        </p:txBody>
      </p:sp>
    </p:spTree>
    <p:extLst>
      <p:ext uri="{BB962C8B-B14F-4D97-AF65-F5344CB8AC3E}">
        <p14:creationId xmlns:p14="http://schemas.microsoft.com/office/powerpoint/2010/main" val="87704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9F3BF701-0302-461D-A20E-14C0E4174677}"/>
              </a:ext>
            </a:extLst>
          </p:cNvPr>
          <p:cNvPicPr>
            <a:picLocks noChangeAspect="1"/>
          </p:cNvPicPr>
          <p:nvPr/>
        </p:nvPicPr>
        <p:blipFill>
          <a:blip r:embed="rId2"/>
          <a:stretch>
            <a:fillRect/>
          </a:stretch>
        </p:blipFill>
        <p:spPr>
          <a:xfrm>
            <a:off x="2219985" y="0"/>
            <a:ext cx="8133030" cy="6858000"/>
          </a:xfrm>
          <a:prstGeom prst="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pic>
      <p:sp>
        <p:nvSpPr>
          <p:cNvPr id="3" name="矩形: 圓角 2">
            <a:extLst>
              <a:ext uri="{FF2B5EF4-FFF2-40B4-BE49-F238E27FC236}">
                <a16:creationId xmlns:a16="http://schemas.microsoft.com/office/drawing/2014/main" id="{03B14123-1444-4BFC-A7BF-021419338C30}"/>
              </a:ext>
            </a:extLst>
          </p:cNvPr>
          <p:cNvSpPr/>
          <p:nvPr/>
        </p:nvSpPr>
        <p:spPr>
          <a:xfrm>
            <a:off x="2419350" y="1114425"/>
            <a:ext cx="1638300" cy="371475"/>
          </a:xfrm>
          <a:prstGeom prst="roundRect">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zh-TW" altLang="en-US"/>
          </a:p>
        </p:txBody>
      </p:sp>
    </p:spTree>
    <p:extLst>
      <p:ext uri="{BB962C8B-B14F-4D97-AF65-F5344CB8AC3E}">
        <p14:creationId xmlns:p14="http://schemas.microsoft.com/office/powerpoint/2010/main" val="375651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FE8F313-EC50-43D8-9272-9A42F8E14587}"/>
              </a:ext>
            </a:extLst>
          </p:cNvPr>
          <p:cNvSpPr>
            <a:spLocks noGrp="1"/>
          </p:cNvSpPr>
          <p:nvPr>
            <p:ph type="title"/>
          </p:nvPr>
        </p:nvSpPr>
        <p:spPr/>
        <p:txBody>
          <a:bodyPr/>
          <a:lstStyle/>
          <a:p>
            <a:r>
              <a:rPr lang="zh-TW" altLang="en-US" dirty="0"/>
              <a:t>公務人員及政府機關之國民旅遊卡檢核系統之帳號密碼為何</a:t>
            </a:r>
          </a:p>
        </p:txBody>
      </p:sp>
      <p:sp>
        <p:nvSpPr>
          <p:cNvPr id="5" name="內容版面配置區 4">
            <a:extLst>
              <a:ext uri="{FF2B5EF4-FFF2-40B4-BE49-F238E27FC236}">
                <a16:creationId xmlns:a16="http://schemas.microsoft.com/office/drawing/2014/main" id="{20A0301E-5429-42CC-B963-681AADF23F70}"/>
              </a:ext>
            </a:extLst>
          </p:cNvPr>
          <p:cNvSpPr>
            <a:spLocks noGrp="1"/>
          </p:cNvSpPr>
          <p:nvPr>
            <p:ph idx="1"/>
          </p:nvPr>
        </p:nvSpPr>
        <p:spPr/>
        <p:txBody>
          <a:bodyPr>
            <a:normAutofit/>
          </a:bodyPr>
          <a:lstStyle/>
          <a:p>
            <a:pPr marL="0" indent="0">
              <a:buNone/>
            </a:pPr>
            <a:r>
              <a:rPr lang="zh-TW" altLang="en-US" dirty="0"/>
              <a:t>請於進入檢核系統後，選擇左方之</a:t>
            </a:r>
            <a:r>
              <a:rPr lang="en-US" altLang="zh-TW" dirty="0"/>
              <a:t>【</a:t>
            </a:r>
            <a:r>
              <a:rPr lang="zh-TW" altLang="en-US" dirty="0"/>
              <a:t>公務人員</a:t>
            </a:r>
            <a:r>
              <a:rPr lang="en-US" altLang="zh-TW" dirty="0"/>
              <a:t>】</a:t>
            </a:r>
            <a:r>
              <a:rPr lang="zh-TW" altLang="en-US" dirty="0"/>
              <a:t>項目：</a:t>
            </a:r>
            <a:endParaRPr lang="en-US" altLang="zh-TW" dirty="0"/>
          </a:p>
          <a:p>
            <a:r>
              <a:rPr lang="zh-TW" altLang="en-US" dirty="0"/>
              <a:t> </a:t>
            </a:r>
            <a:r>
              <a:rPr lang="en-US" altLang="zh-TW" dirty="0"/>
              <a:t>(1) </a:t>
            </a:r>
            <a:r>
              <a:rPr lang="zh-TW" altLang="en-US" dirty="0"/>
              <a:t>輸入帳號（即為您的身分證字號）。</a:t>
            </a:r>
            <a:endParaRPr lang="en-US" altLang="zh-TW" dirty="0"/>
          </a:p>
          <a:p>
            <a:r>
              <a:rPr lang="zh-TW" altLang="en-US" dirty="0"/>
              <a:t> </a:t>
            </a:r>
            <a:r>
              <a:rPr lang="en-US" altLang="zh-TW" dirty="0"/>
              <a:t>(2) </a:t>
            </a:r>
            <a:r>
              <a:rPr lang="zh-TW" altLang="en-US" dirty="0"/>
              <a:t>輸入密碼（即為您設定之個人密碼，英文字母務必請注意大小 寫之區分）。</a:t>
            </a:r>
            <a:endParaRPr lang="en-US" altLang="zh-TW" dirty="0"/>
          </a:p>
          <a:p>
            <a:pPr marL="0" indent="0">
              <a:buNone/>
            </a:pPr>
            <a:r>
              <a:rPr lang="zh-TW" altLang="en-US" dirty="0"/>
              <a:t>若您為第一次登錄，請先輸入「預設密碼」</a:t>
            </a:r>
            <a:r>
              <a:rPr lang="en-US" altLang="zh-TW" dirty="0"/>
              <a:t>【</a:t>
            </a:r>
            <a:r>
              <a:rPr lang="zh-TW" altLang="en-US" dirty="0"/>
              <a:t>國曆 生日月日 </a:t>
            </a:r>
            <a:r>
              <a:rPr lang="en-US" altLang="zh-TW" dirty="0"/>
              <a:t>4 </a:t>
            </a:r>
            <a:r>
              <a:rPr lang="zh-TW" altLang="en-US" dirty="0"/>
              <a:t>碼</a:t>
            </a:r>
            <a:r>
              <a:rPr lang="en-US" altLang="zh-TW" dirty="0"/>
              <a:t>+</a:t>
            </a:r>
            <a:r>
              <a:rPr lang="zh-TW" altLang="en-US" dirty="0"/>
              <a:t>身分證後 </a:t>
            </a:r>
            <a:r>
              <a:rPr lang="en-US" altLang="zh-TW" dirty="0"/>
              <a:t>4 </a:t>
            </a:r>
            <a:r>
              <a:rPr lang="zh-TW" altLang="en-US" dirty="0"/>
              <a:t>碼共 </a:t>
            </a:r>
            <a:r>
              <a:rPr lang="en-US" altLang="zh-TW" dirty="0"/>
              <a:t>8 </a:t>
            </a:r>
            <a:r>
              <a:rPr lang="zh-TW" altLang="en-US" dirty="0"/>
              <a:t>碼，而登錄後務必自 行變更為個人密碼，但不能與預設密碼相同，以確保權益。</a:t>
            </a:r>
          </a:p>
        </p:txBody>
      </p:sp>
    </p:spTree>
    <p:extLst>
      <p:ext uri="{BB962C8B-B14F-4D97-AF65-F5344CB8AC3E}">
        <p14:creationId xmlns:p14="http://schemas.microsoft.com/office/powerpoint/2010/main" val="161349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B9BDFD6-7850-4FD5-AA3F-DE9E2CBC2F46}"/>
              </a:ext>
            </a:extLst>
          </p:cNvPr>
          <p:cNvSpPr>
            <a:spLocks noGrp="1"/>
          </p:cNvSpPr>
          <p:nvPr>
            <p:ph type="title"/>
          </p:nvPr>
        </p:nvSpPr>
        <p:spPr/>
        <p:txBody>
          <a:bodyPr/>
          <a:lstStyle/>
          <a:p>
            <a:r>
              <a:rPr lang="zh-TW" altLang="en-US" dirty="0"/>
              <a:t>密碼設定方式</a:t>
            </a:r>
          </a:p>
        </p:txBody>
      </p:sp>
      <p:sp>
        <p:nvSpPr>
          <p:cNvPr id="3" name="內容版面配置區 2">
            <a:extLst>
              <a:ext uri="{FF2B5EF4-FFF2-40B4-BE49-F238E27FC236}">
                <a16:creationId xmlns:a16="http://schemas.microsoft.com/office/drawing/2014/main" id="{7DE03221-D8F4-4607-AE96-39CA30E91764}"/>
              </a:ext>
            </a:extLst>
          </p:cNvPr>
          <p:cNvSpPr>
            <a:spLocks noGrp="1"/>
          </p:cNvSpPr>
          <p:nvPr>
            <p:ph idx="1"/>
          </p:nvPr>
        </p:nvSpPr>
        <p:spPr/>
        <p:txBody>
          <a:bodyPr/>
          <a:lstStyle/>
          <a:p>
            <a:pPr marL="0" indent="0">
              <a:buNone/>
            </a:pPr>
            <a:r>
              <a:rPr lang="zh-TW" altLang="en-US" dirty="0"/>
              <a:t>依總處 </a:t>
            </a:r>
            <a:r>
              <a:rPr lang="en-US" altLang="zh-TW" dirty="0"/>
              <a:t>107 </a:t>
            </a:r>
            <a:r>
              <a:rPr lang="zh-TW" altLang="en-US" dirty="0"/>
              <a:t>年 </a:t>
            </a:r>
            <a:r>
              <a:rPr lang="en-US" altLang="zh-TW" dirty="0"/>
              <a:t>11 </a:t>
            </a:r>
            <a:r>
              <a:rPr lang="zh-TW" altLang="en-US" dirty="0"/>
              <a:t>月 </a:t>
            </a:r>
            <a:r>
              <a:rPr lang="en-US" altLang="zh-TW" dirty="0"/>
              <a:t>1 </a:t>
            </a:r>
            <a:r>
              <a:rPr lang="zh-TW" altLang="en-US" dirty="0"/>
              <a:t>日總處培字第 </a:t>
            </a:r>
            <a:r>
              <a:rPr lang="en-US" altLang="zh-TW" dirty="0"/>
              <a:t>1070055120 </a:t>
            </a:r>
            <a:r>
              <a:rPr lang="zh-TW" altLang="en-US" dirty="0"/>
              <a:t>號書函略以</a:t>
            </a:r>
            <a:endParaRPr lang="en-US" altLang="zh-TW" dirty="0"/>
          </a:p>
          <a:p>
            <a:r>
              <a:rPr lang="en-US" altLang="zh-TW" dirty="0"/>
              <a:t>(1)</a:t>
            </a:r>
            <a:r>
              <a:rPr lang="zh-TW" altLang="en-US" dirty="0"/>
              <a:t>密碼長度至少 </a:t>
            </a:r>
            <a:r>
              <a:rPr lang="en-US" altLang="zh-TW" dirty="0"/>
              <a:t>8 </a:t>
            </a:r>
            <a:r>
              <a:rPr lang="zh-TW" altLang="en-US" dirty="0"/>
              <a:t>碼，至多不得超過 </a:t>
            </a:r>
            <a:r>
              <a:rPr lang="en-US" altLang="zh-TW" dirty="0"/>
              <a:t>16 </a:t>
            </a:r>
            <a:r>
              <a:rPr lang="zh-TW" altLang="en-US" dirty="0"/>
              <a:t>碼。</a:t>
            </a:r>
            <a:endParaRPr lang="en-US" altLang="zh-TW" dirty="0"/>
          </a:p>
          <a:p>
            <a:r>
              <a:rPr lang="en-US" altLang="zh-TW" dirty="0"/>
              <a:t>(2) </a:t>
            </a:r>
            <a:r>
              <a:rPr lang="zh-TW" altLang="en-US" dirty="0"/>
              <a:t>密碼須包含英文字母及數字至少各 </a:t>
            </a:r>
            <a:r>
              <a:rPr lang="en-US" altLang="zh-TW" dirty="0"/>
              <a:t>1 </a:t>
            </a:r>
            <a:r>
              <a:rPr lang="zh-TW" altLang="en-US" dirty="0"/>
              <a:t>碼。</a:t>
            </a:r>
            <a:endParaRPr lang="en-US" altLang="zh-TW" dirty="0"/>
          </a:p>
          <a:p>
            <a:r>
              <a:rPr lang="en-US" altLang="zh-TW" dirty="0"/>
              <a:t>(3)180 </a:t>
            </a:r>
            <a:r>
              <a:rPr lang="zh-TW" altLang="en-US" dirty="0"/>
              <a:t>天內未變更密 碼須變更密碼。</a:t>
            </a:r>
            <a:endParaRPr lang="en-US" altLang="zh-TW" dirty="0"/>
          </a:p>
          <a:p>
            <a:r>
              <a:rPr lang="en-US" altLang="zh-TW" dirty="0"/>
              <a:t>(4)</a:t>
            </a:r>
            <a:r>
              <a:rPr lang="zh-TW" altLang="en-US" dirty="0"/>
              <a:t>密碼不可與前 </a:t>
            </a:r>
            <a:r>
              <a:rPr lang="en-US" altLang="zh-TW" dirty="0"/>
              <a:t>2 </a:t>
            </a:r>
            <a:r>
              <a:rPr lang="zh-TW" altLang="en-US" dirty="0"/>
              <a:t>次相同。）</a:t>
            </a:r>
          </a:p>
        </p:txBody>
      </p:sp>
    </p:spTree>
    <p:extLst>
      <p:ext uri="{BB962C8B-B14F-4D97-AF65-F5344CB8AC3E}">
        <p14:creationId xmlns:p14="http://schemas.microsoft.com/office/powerpoint/2010/main" val="44036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F4C81E4-FE15-4CBC-89AA-23616FB6ED01}"/>
              </a:ext>
            </a:extLst>
          </p:cNvPr>
          <p:cNvSpPr>
            <a:spLocks noGrp="1"/>
          </p:cNvSpPr>
          <p:nvPr>
            <p:ph type="title"/>
          </p:nvPr>
        </p:nvSpPr>
        <p:spPr/>
        <p:txBody>
          <a:bodyPr/>
          <a:lstStyle/>
          <a:p>
            <a:r>
              <a:rPr lang="zh-TW" altLang="en-US" dirty="0"/>
              <a:t>我的密碼不知為何原 因會被鎖住該如何處理？</a:t>
            </a:r>
          </a:p>
        </p:txBody>
      </p:sp>
      <p:sp>
        <p:nvSpPr>
          <p:cNvPr id="3" name="內容版面配置區 2">
            <a:extLst>
              <a:ext uri="{FF2B5EF4-FFF2-40B4-BE49-F238E27FC236}">
                <a16:creationId xmlns:a16="http://schemas.microsoft.com/office/drawing/2014/main" id="{0DBDE0D7-12FF-4692-A185-D7AC2DBF0A4C}"/>
              </a:ext>
            </a:extLst>
          </p:cNvPr>
          <p:cNvSpPr>
            <a:spLocks noGrp="1"/>
          </p:cNvSpPr>
          <p:nvPr>
            <p:ph idx="1"/>
          </p:nvPr>
        </p:nvSpPr>
        <p:spPr/>
        <p:txBody>
          <a:bodyPr/>
          <a:lstStyle/>
          <a:p>
            <a:r>
              <a:rPr lang="zh-TW" altLang="en-US" dirty="0"/>
              <a:t>如果之前您曾修改個人密碼且您的密碼輸錯超過 </a:t>
            </a:r>
            <a:r>
              <a:rPr lang="en-US" altLang="zh-TW" dirty="0"/>
              <a:t>3 </a:t>
            </a:r>
            <a:r>
              <a:rPr lang="zh-TW" altLang="en-US" dirty="0"/>
              <a:t>次，系統會鎖住 您的密碼並呈現停用狀態，此時請洽您的發卡機構處理，服務電話 請參考：</a:t>
            </a:r>
            <a:r>
              <a:rPr lang="en-US" altLang="zh-TW" dirty="0"/>
              <a:t>https://travel.nccc.com.tw/text/banks/banks.htm</a:t>
            </a:r>
            <a:r>
              <a:rPr lang="zh-TW" altLang="en-US" dirty="0"/>
              <a:t>，變更為個人 專用密碼。</a:t>
            </a:r>
          </a:p>
        </p:txBody>
      </p:sp>
    </p:spTree>
    <p:extLst>
      <p:ext uri="{BB962C8B-B14F-4D97-AF65-F5344CB8AC3E}">
        <p14:creationId xmlns:p14="http://schemas.microsoft.com/office/powerpoint/2010/main" val="102455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5378B28-E72F-4E77-8EEA-F7EE23E7F9BD}"/>
              </a:ext>
            </a:extLst>
          </p:cNvPr>
          <p:cNvSpPr>
            <a:spLocks noGrp="1"/>
          </p:cNvSpPr>
          <p:nvPr>
            <p:ph type="title"/>
          </p:nvPr>
        </p:nvSpPr>
        <p:spPr/>
        <p:txBody>
          <a:bodyPr/>
          <a:lstStyle/>
          <a:p>
            <a:r>
              <a:rPr lang="zh-TW" altLang="en-US" dirty="0"/>
              <a:t>國民旅遊卡檢核系統提供之網路服務有哪些功能</a:t>
            </a:r>
          </a:p>
        </p:txBody>
      </p:sp>
      <p:sp>
        <p:nvSpPr>
          <p:cNvPr id="3" name="內容版面配置區 2">
            <a:extLst>
              <a:ext uri="{FF2B5EF4-FFF2-40B4-BE49-F238E27FC236}">
                <a16:creationId xmlns:a16="http://schemas.microsoft.com/office/drawing/2014/main" id="{64515EC0-48EF-4EDA-9059-F4C3674B1B8A}"/>
              </a:ext>
            </a:extLst>
          </p:cNvPr>
          <p:cNvSpPr>
            <a:spLocks noGrp="1"/>
          </p:cNvSpPr>
          <p:nvPr>
            <p:ph idx="1"/>
          </p:nvPr>
        </p:nvSpPr>
        <p:spPr/>
        <p:txBody>
          <a:bodyPr/>
          <a:lstStyle/>
          <a:p>
            <a:r>
              <a:rPr lang="zh-TW" altLang="en-US" dirty="0"/>
              <a:t>查詢個人消費交易資料</a:t>
            </a:r>
            <a:endParaRPr lang="en-US" altLang="zh-TW" dirty="0"/>
          </a:p>
          <a:p>
            <a:r>
              <a:rPr lang="zh-TW" altLang="en-US" dirty="0"/>
              <a:t>下載列印休假補助費申請表</a:t>
            </a:r>
            <a:endParaRPr lang="en-US" altLang="zh-TW" dirty="0"/>
          </a:p>
          <a:p>
            <a:r>
              <a:rPr lang="zh-TW" altLang="en-US" dirty="0"/>
              <a:t>查詢已通知撥款交易</a:t>
            </a:r>
            <a:endParaRPr lang="en-US" altLang="zh-TW" dirty="0"/>
          </a:p>
          <a:p>
            <a:r>
              <a:rPr lang="zh-TW" altLang="en-US" dirty="0"/>
              <a:t>註記</a:t>
            </a:r>
            <a:r>
              <a:rPr lang="en-US" altLang="zh-TW" dirty="0"/>
              <a:t>/</a:t>
            </a:r>
            <a:r>
              <a:rPr lang="zh-TW" altLang="en-US" dirty="0"/>
              <a:t>取消註記不核發交易</a:t>
            </a:r>
          </a:p>
        </p:txBody>
      </p:sp>
    </p:spTree>
    <p:extLst>
      <p:ext uri="{BB962C8B-B14F-4D97-AF65-F5344CB8AC3E}">
        <p14:creationId xmlns:p14="http://schemas.microsoft.com/office/powerpoint/2010/main" val="166285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55D0D33-5596-4EF0-8370-13D0EB408648}"/>
              </a:ext>
            </a:extLst>
          </p:cNvPr>
          <p:cNvSpPr>
            <a:spLocks noGrp="1"/>
          </p:cNvSpPr>
          <p:nvPr>
            <p:ph type="title"/>
          </p:nvPr>
        </p:nvSpPr>
        <p:spPr/>
        <p:txBody>
          <a:bodyPr/>
          <a:lstStyle/>
          <a:p>
            <a:r>
              <a:rPr lang="zh-TW" altLang="en-US" dirty="0"/>
              <a:t>查詢交易資料</a:t>
            </a:r>
          </a:p>
        </p:txBody>
      </p:sp>
      <p:sp>
        <p:nvSpPr>
          <p:cNvPr id="3" name="內容版面配置區 2">
            <a:extLst>
              <a:ext uri="{FF2B5EF4-FFF2-40B4-BE49-F238E27FC236}">
                <a16:creationId xmlns:a16="http://schemas.microsoft.com/office/drawing/2014/main" id="{E96359C4-1655-43C9-A070-CDFD44F87A46}"/>
              </a:ext>
            </a:extLst>
          </p:cNvPr>
          <p:cNvSpPr>
            <a:spLocks noGrp="1"/>
          </p:cNvSpPr>
          <p:nvPr>
            <p:ph idx="1"/>
          </p:nvPr>
        </p:nvSpPr>
        <p:spPr/>
        <p:txBody>
          <a:bodyPr/>
          <a:lstStyle/>
          <a:p>
            <a:r>
              <a:rPr lang="zh-TW" altLang="en-US" dirty="0"/>
              <a:t>查詢消費資料是否符合請領資格，在以</a:t>
            </a:r>
            <a:r>
              <a:rPr lang="en-US" altLang="zh-TW" dirty="0"/>
              <a:t>【</a:t>
            </a:r>
            <a:r>
              <a:rPr lang="zh-TW" altLang="en-US" dirty="0"/>
              <a:t>公務人員</a:t>
            </a:r>
            <a:r>
              <a:rPr lang="en-US" altLang="zh-TW" dirty="0"/>
              <a:t>】</a:t>
            </a:r>
            <a:r>
              <a:rPr lang="zh-TW" altLang="en-US" dirty="0"/>
              <a:t>身分登入後， 請至左方之</a:t>
            </a:r>
            <a:r>
              <a:rPr lang="en-US" altLang="zh-TW" dirty="0"/>
              <a:t>【</a:t>
            </a:r>
            <a:r>
              <a:rPr lang="zh-TW" altLang="en-US" dirty="0">
                <a:solidFill>
                  <a:srgbClr val="FF0000"/>
                </a:solidFill>
              </a:rPr>
              <a:t>交易明細</a:t>
            </a:r>
            <a:r>
              <a:rPr lang="zh-TW" altLang="en-US" dirty="0"/>
              <a:t>查詢</a:t>
            </a:r>
            <a:r>
              <a:rPr lang="en-US" altLang="zh-TW" dirty="0"/>
              <a:t>】</a:t>
            </a:r>
            <a:r>
              <a:rPr lang="zh-TW" altLang="en-US" dirty="0"/>
              <a:t>中之</a:t>
            </a:r>
            <a:r>
              <a:rPr lang="en-US" altLang="zh-TW" dirty="0"/>
              <a:t>【</a:t>
            </a:r>
            <a:r>
              <a:rPr lang="zh-TW" altLang="en-US" dirty="0"/>
              <a:t>合格交易</a:t>
            </a:r>
            <a:r>
              <a:rPr lang="en-US" altLang="zh-TW" dirty="0"/>
              <a:t>】</a:t>
            </a:r>
            <a:r>
              <a:rPr lang="zh-TW" altLang="en-US" dirty="0"/>
              <a:t>或</a:t>
            </a:r>
            <a:r>
              <a:rPr lang="en-US" altLang="zh-TW" dirty="0"/>
              <a:t>【</a:t>
            </a:r>
            <a:r>
              <a:rPr lang="zh-TW" altLang="en-US" dirty="0"/>
              <a:t>不合格交易</a:t>
            </a:r>
            <a:r>
              <a:rPr lang="en-US" altLang="zh-TW" dirty="0"/>
              <a:t>】 </a:t>
            </a:r>
            <a:r>
              <a:rPr lang="zh-TW" altLang="en-US" dirty="0"/>
              <a:t>項目中點選查詢。</a:t>
            </a:r>
            <a:endParaRPr lang="en-US" altLang="zh-TW" dirty="0"/>
          </a:p>
          <a:p>
            <a:r>
              <a:rPr lang="zh-TW" altLang="en-US" dirty="0"/>
              <a:t>若發現交易資料未於</a:t>
            </a:r>
            <a:r>
              <a:rPr lang="en-US" altLang="zh-TW" dirty="0"/>
              <a:t>【</a:t>
            </a:r>
            <a:r>
              <a:rPr lang="zh-TW" altLang="en-US" dirty="0"/>
              <a:t>合格交易</a:t>
            </a:r>
            <a:r>
              <a:rPr lang="en-US" altLang="zh-TW" dirty="0"/>
              <a:t>】</a:t>
            </a:r>
            <a:r>
              <a:rPr lang="zh-TW" altLang="en-US" dirty="0"/>
              <a:t>項目內找到時， 可先至</a:t>
            </a:r>
            <a:r>
              <a:rPr lang="en-US" altLang="zh-TW" dirty="0"/>
              <a:t>【</a:t>
            </a:r>
            <a:r>
              <a:rPr lang="zh-TW" altLang="en-US" dirty="0">
                <a:solidFill>
                  <a:srgbClr val="FF0000"/>
                </a:solidFill>
              </a:rPr>
              <a:t>不合格交易</a:t>
            </a:r>
            <a:r>
              <a:rPr lang="en-US" altLang="zh-TW" dirty="0"/>
              <a:t>】</a:t>
            </a:r>
            <a:r>
              <a:rPr lang="zh-TW" altLang="en-US" dirty="0"/>
              <a:t>項目內查詢，如遇到不合格交易之情形，可記錄不合格交易日期、原因代碼等洽詢。</a:t>
            </a:r>
            <a:endParaRPr lang="en-US" altLang="zh-TW" dirty="0"/>
          </a:p>
          <a:p>
            <a:r>
              <a:rPr lang="zh-TW" altLang="en-US" dirty="0"/>
              <a:t>消費完 </a:t>
            </a:r>
            <a:r>
              <a:rPr lang="en-US" altLang="zh-TW" dirty="0"/>
              <a:t>1 </a:t>
            </a:r>
            <a:r>
              <a:rPr lang="zh-TW" altLang="en-US" dirty="0"/>
              <a:t>週後，仍無法在檢核系統上查到消費資料時，可能原因為收單機構</a:t>
            </a:r>
            <a:r>
              <a:rPr lang="zh-TW" altLang="en-US" dirty="0">
                <a:solidFill>
                  <a:srgbClr val="FF0000"/>
                </a:solidFill>
              </a:rPr>
              <a:t>尚未將請款</a:t>
            </a:r>
            <a:r>
              <a:rPr lang="zh-TW" altLang="en-US" dirty="0"/>
              <a:t>資料傳送至檢核系統或是特約商店尚未請款，請洽特約商店。</a:t>
            </a:r>
          </a:p>
        </p:txBody>
      </p:sp>
    </p:spTree>
    <p:extLst>
      <p:ext uri="{BB962C8B-B14F-4D97-AF65-F5344CB8AC3E}">
        <p14:creationId xmlns:p14="http://schemas.microsoft.com/office/powerpoint/2010/main" val="188103019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4050</Words>
  <Application>Microsoft Office PowerPoint</Application>
  <PresentationFormat>寬螢幕</PresentationFormat>
  <Paragraphs>118</Paragraphs>
  <Slides>37</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37</vt:i4>
      </vt:variant>
    </vt:vector>
  </HeadingPairs>
  <TitlesOfParts>
    <vt:vector size="43" baseType="lpstr">
      <vt:lpstr>新細明體</vt:lpstr>
      <vt:lpstr>Arial</vt:lpstr>
      <vt:lpstr>Calibri</vt:lpstr>
      <vt:lpstr>Calibri Light</vt:lpstr>
      <vt:lpstr>Wingdings</vt:lpstr>
      <vt:lpstr>Office 佈景主題</vt:lpstr>
      <vt:lpstr>人事室業務宣導</vt:lpstr>
      <vt:lpstr>Q.04.01.國民旅遊卡網站及國民旅遊卡檢核系統的網址如何輸入？</vt:lpstr>
      <vt:lpstr>PowerPoint 簡報</vt:lpstr>
      <vt:lpstr>PowerPoint 簡報</vt:lpstr>
      <vt:lpstr>公務人員及政府機關之國民旅遊卡檢核系統之帳號密碼為何</vt:lpstr>
      <vt:lpstr>密碼設定方式</vt:lpstr>
      <vt:lpstr>我的密碼不知為何原 因會被鎖住該如何處理？</vt:lpstr>
      <vt:lpstr>國民旅遊卡檢核系統提供之網路服務有哪些功能</vt:lpstr>
      <vt:lpstr>查詢交易資料</vt:lpstr>
      <vt:lpstr>列印補助費申請表</vt:lpstr>
      <vt:lpstr>使用國民旅遊卡請領休假補助費之消費中，如部分金額不符合補助相關規定時，應如何處理？</vt:lpstr>
      <vt:lpstr>註記/取消註記不核發交易</vt:lpstr>
      <vt:lpstr>註記不核發畫面</vt:lpstr>
      <vt:lpstr>PowerPoint 簡報</vt:lpstr>
      <vt:lpstr>PowerPoint 簡報</vt:lpstr>
      <vt:lpstr>請領休假補助費核銷程序</vt:lpstr>
      <vt:lpstr>公務人員以國民旅遊卡刷卡消費請領休假補助費時，應具哪些 核發要件？</vt:lpstr>
      <vt:lpstr>國民旅遊卡制度內容重點-補助費</vt:lpstr>
      <vt:lpstr>放寬補助項目及限制</vt:lpstr>
      <vt:lpstr>休假補助費區分-1</vt:lpstr>
      <vt:lpstr>休假補助費區分-2</vt:lpstr>
      <vt:lpstr>國民旅遊卡制度應注意事項</vt:lpstr>
      <vt:lpstr>國民旅遊卡觀光旅遊額度之消費可否與親朋好友共同參加？</vt:lpstr>
      <vt:lpstr>特約商店消費金額超過觀光旅遊額度之金額 時，超過之金額如何請領休假補助費？</vt:lpstr>
      <vt:lpstr>如僅在觀光飯店或旅館等附設餐飲部刷卡用餐，或具 其他非住宿之消費，得否請領補助？</vt:lpstr>
      <vt:lpstr>在國民旅遊卡特約商店消費，有無消費種類之限制？哪些行業商店排除於國民旅遊卡特約商店範圍？</vt:lpstr>
      <vt:lpstr>我想知道哪些國民旅遊卡特約商店可以消費</vt:lpstr>
      <vt:lpstr>我現在已在國民旅遊卡特約商店，刷卡時有哪些注意事項？</vt:lpstr>
      <vt:lpstr>以國民旅遊卡至第三方行銷公司網站刷卡訂房（訂位），可否申請休假補助費？</vt:lpstr>
      <vt:lpstr>公務人員以國民旅遊卡刷卡消費參加交通部觀光局的國民旅遊 補助計畫，是否可同時申請休假補助費及國旅補助費？ </vt:lpstr>
      <vt:lpstr>國民旅遊卡QA修正重點</vt:lpstr>
      <vt:lpstr>Q.03.10.公務人員至國民旅遊卡特約商店以綁定國民旅遊卡卡號之行動支付或電子支付等方式消費，可否申請休假補助費？</vt:lpstr>
      <vt:lpstr>Q.03.11.公務人員使用國民旅遊卡「附加電子票證功能」所為之刷卡消 費，得否請領休假補助費？</vt:lpstr>
      <vt:lpstr>Q.03.12.公務人員使用國民旅遊卡刷卡消費時，可否請特約商店開立載 有營業人統一編號之消費憑證？</vt:lpstr>
      <vt:lpstr>Q.04.26.國民旅遊卡特約商店網站增設「環保業者」查詢選項之目的？ </vt:lpstr>
      <vt:lpstr>Q.06.16.公務人員可否將國民旅遊卡委託或借予他人代刷，並請領休假 補助費？</vt:lpstr>
      <vt:lpstr>Q.06.18.公務人員以國民旅遊卡購買商品請領休假補助費，並經服務機 關確認且撥款竣事，如於事後辦理退刷（退費），則已撥款之休 假補助費應如何處理？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18</cp:revision>
  <dcterms:created xsi:type="dcterms:W3CDTF">2022-07-18T05:12:44Z</dcterms:created>
  <dcterms:modified xsi:type="dcterms:W3CDTF">2024-07-12T01:26:41Z</dcterms:modified>
</cp:coreProperties>
</file>