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445" r:id="rId1"/>
    <p:sldMasterId id="2147484457" r:id="rId2"/>
  </p:sldMasterIdLst>
  <p:notesMasterIdLst>
    <p:notesMasterId r:id="rId18"/>
  </p:notesMasterIdLst>
  <p:handoutMasterIdLst>
    <p:handoutMasterId r:id="rId19"/>
  </p:handoutMasterIdLst>
  <p:sldIdLst>
    <p:sldId id="445" r:id="rId3"/>
    <p:sldId id="400" r:id="rId4"/>
    <p:sldId id="451" r:id="rId5"/>
    <p:sldId id="433" r:id="rId6"/>
    <p:sldId id="446" r:id="rId7"/>
    <p:sldId id="421" r:id="rId8"/>
    <p:sldId id="448" r:id="rId9"/>
    <p:sldId id="422" r:id="rId10"/>
    <p:sldId id="423" r:id="rId11"/>
    <p:sldId id="443" r:id="rId12"/>
    <p:sldId id="426" r:id="rId13"/>
    <p:sldId id="454" r:id="rId14"/>
    <p:sldId id="456" r:id="rId15"/>
    <p:sldId id="449" r:id="rId16"/>
    <p:sldId id="450" r:id="rId17"/>
  </p:sldIdLst>
  <p:sldSz cx="9144000" cy="5143500" type="screen16x9"/>
  <p:notesSz cx="6797675" cy="9928225"/>
  <p:defaultTextStyle>
    <a:defPPr>
      <a:defRPr lang="zh-TW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34503B3A-7C2C-4890-9E92-848E05CF9A92}">
          <p14:sldIdLst>
            <p14:sldId id="445"/>
            <p14:sldId id="400"/>
            <p14:sldId id="451"/>
            <p14:sldId id="433"/>
            <p14:sldId id="446"/>
            <p14:sldId id="421"/>
            <p14:sldId id="448"/>
            <p14:sldId id="422"/>
            <p14:sldId id="423"/>
            <p14:sldId id="443"/>
            <p14:sldId id="426"/>
            <p14:sldId id="454"/>
            <p14:sldId id="456"/>
            <p14:sldId id="449"/>
            <p14:sldId id="45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3366CC"/>
    <a:srgbClr val="FF3399"/>
    <a:srgbClr val="CCFFFF"/>
    <a:srgbClr val="FFFFFF"/>
    <a:srgbClr val="0000FF"/>
    <a:srgbClr val="FFCCFF"/>
    <a:srgbClr val="FFFFCC"/>
    <a:srgbClr val="CCECFF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505E3EF-67EA-436B-97B2-0124C06EBD24}" styleName="中等深淺樣式 4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27102A9-8310-4765-A935-A1911B00CA55}" styleName="淺色樣式 1 - 輔色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D083AE6-46FA-4A59-8FB0-9F97EB10719F}" styleName="淺色樣式 3 - 輔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中等深淺樣式 1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中等深淺樣式 3 - 輔色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34580" autoAdjust="0"/>
    <p:restoredTop sz="80597" autoAdjust="0"/>
  </p:normalViewPr>
  <p:slideViewPr>
    <p:cSldViewPr snapToGrid="0" snapToObjects="1">
      <p:cViewPr varScale="1">
        <p:scale>
          <a:sx n="61" d="100"/>
          <a:sy n="61" d="100"/>
        </p:scale>
        <p:origin x="64" y="363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6" y="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22C1B8-41B6-4697-8B7A-EF88F1E645BD}" type="datetime1">
              <a:rPr lang="zh-TW" altLang="en-US" smtClean="0"/>
              <a:t>2023/6/16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3" y="9430094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6" y="9430094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AA97F5-E316-4843-B409-4494C266097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91307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6" y="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DB17CB-356B-4F6F-A664-32C4776CB5FA}" type="datetime1">
              <a:rPr kumimoji="1" lang="zh-TW" altLang="en-US" smtClean="0"/>
              <a:t>2023/6/16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3" y="9430094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6" y="9430094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75FA47-C620-5346-8F1B-C4DDEECC868B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58503554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227714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22771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 sz="2400" b="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22771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 sz="2400" b="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22771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22771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2400" b="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227714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2400" b="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22771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2400" b="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227714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227714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22771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55576" y="735546"/>
            <a:ext cx="4680520" cy="1134126"/>
          </a:xfrm>
        </p:spPr>
        <p:txBody>
          <a:bodyPr>
            <a:normAutofit/>
          </a:bodyPr>
          <a:lstStyle>
            <a:lvl1pPr>
              <a:defRPr sz="4600" b="1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31640" y="1923678"/>
            <a:ext cx="6336704" cy="972108"/>
          </a:xfrm>
        </p:spPr>
        <p:txBody>
          <a:bodyPr>
            <a:normAutofit/>
          </a:bodyPr>
          <a:lstStyle>
            <a:lvl1pPr marL="0" indent="0" algn="ctr">
              <a:buNone/>
              <a:defRPr sz="4200" b="1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 dirty="0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0"/>
          </p:nvPr>
        </p:nvSpPr>
        <p:spPr>
          <a:xfrm>
            <a:off x="5940425" y="4569619"/>
            <a:ext cx="2895600" cy="273844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20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300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6EB0A90-D3DF-AD42-A319-4BB3BFAED5F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94760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5978"/>
            <a:ext cx="2057400" cy="458001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5978"/>
            <a:ext cx="6019800" cy="458001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6EB0A90-D3DF-AD42-A319-4BB3BFAED5F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3432480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3498110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endParaRPr lang="en-US" sz="2800">
              <a:solidFill>
                <a:prstClr val="white"/>
              </a:solidFill>
            </a:endParaRPr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314451"/>
            <a:ext cx="7772400" cy="137232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2708705"/>
            <a:ext cx="7772400" cy="899778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3714750"/>
            <a:ext cx="9147765" cy="1434066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</a:pPr>
              <a:endParaRPr lang="en-US" sz="280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</a:endParaRPr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</a:pPr>
              <a:endParaRPr lang="en-US" sz="280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</a:endParaRPr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</a:pPr>
              <a:endParaRPr lang="en-US" sz="2800">
                <a:solidFill>
                  <a:prstClr val="white"/>
                </a:solidFill>
              </a:endParaRPr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 altLang="zh-TW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 altLang="zh-TW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175A9A9-7196-4D04-97E4-7182D20BD516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61812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75A9A9-7196-4D04-97E4-7182D20BD516}" type="slidenum">
              <a:rPr lang="en-US" altLang="zh-TW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58203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794784"/>
            <a:ext cx="7772400" cy="13716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198784"/>
            <a:ext cx="4572000" cy="1091166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75A9A9-7196-4D04-97E4-7182D20BD516}" type="slidenum">
              <a:rPr lang="en-US" altLang="zh-TW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7" name="＞形箭號 6"/>
          <p:cNvSpPr/>
          <p:nvPr/>
        </p:nvSpPr>
        <p:spPr>
          <a:xfrm>
            <a:off x="3636680" y="2254104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endParaRPr lang="en-US" sz="2800">
              <a:solidFill>
                <a:prstClr val="white"/>
              </a:solidFill>
            </a:endParaRPr>
          </a:p>
        </p:txBody>
      </p:sp>
      <p:sp>
        <p:nvSpPr>
          <p:cNvPr id="8" name="＞形箭號 7"/>
          <p:cNvSpPr/>
          <p:nvPr/>
        </p:nvSpPr>
        <p:spPr>
          <a:xfrm>
            <a:off x="3450264" y="2254104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endParaRPr lang="en-US" sz="2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095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110997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110997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75A9A9-7196-4D04-97E4-7182D20BD516}" type="slidenum">
              <a:rPr lang="en-US" altLang="zh-TW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891471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85725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4057650"/>
            <a:ext cx="4040188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7" y="4057650"/>
            <a:ext cx="4041775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083221"/>
            <a:ext cx="4040188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1083221"/>
            <a:ext cx="4041775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75A9A9-7196-4D04-97E4-7182D20BD516}" type="slidenum">
              <a:rPr lang="en-US" altLang="zh-TW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3092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75A9A9-7196-4D04-97E4-7182D20BD516}" type="slidenum">
              <a:rPr lang="en-US" altLang="zh-TW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201326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75A9A9-7196-4D04-97E4-7182D20BD516}" type="slidenum">
              <a:rPr lang="en-US" altLang="zh-TW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248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3657600"/>
            <a:ext cx="7481776" cy="3429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4016327"/>
            <a:ext cx="3974592" cy="6858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05740"/>
            <a:ext cx="7479792" cy="3429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4805958"/>
            <a:ext cx="1920240" cy="274320"/>
          </a:xfrm>
        </p:spPr>
        <p:txBody>
          <a:bodyPr/>
          <a:lstStyle/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75A9A9-7196-4D04-97E4-7182D20BD516}" type="slidenum">
              <a:rPr lang="en-US" altLang="zh-TW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150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章節標題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1923679"/>
            <a:ext cx="7772400" cy="1021556"/>
          </a:xfrm>
        </p:spPr>
        <p:txBody>
          <a:bodyPr anchor="t">
            <a:normAutofit/>
          </a:bodyPr>
          <a:lstStyle>
            <a:lvl1pPr algn="l">
              <a:defRPr sz="4400" b="1" cap="all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投影片編號版面配置區 5"/>
          <p:cNvSpPr>
            <a:spLocks noGrp="1"/>
          </p:cNvSpPr>
          <p:nvPr>
            <p:ph type="sldNum" sz="quarter" idx="10"/>
          </p:nvPr>
        </p:nvSpPr>
        <p:spPr>
          <a:xfrm>
            <a:off x="6588125" y="4677967"/>
            <a:ext cx="2133600" cy="201215"/>
          </a:xfrm>
        </p:spPr>
        <p:txBody>
          <a:bodyPr/>
          <a:lstStyle>
            <a:lvl1pPr>
              <a:defRPr smtClean="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46EB0A90-D3DF-AD42-A319-4BB3BFAED5F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53497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4082552"/>
            <a:ext cx="7162800" cy="486174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42476"/>
            <a:ext cx="8686800" cy="329184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3" y="4805958"/>
            <a:ext cx="2350681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175A9A9-7196-4D04-97E4-7182D20BD516}" type="slidenum">
              <a:rPr lang="en-US" altLang="zh-TW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3648842"/>
            <a:ext cx="8075432" cy="422004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99273" y="4458702"/>
            <a:ext cx="4940624" cy="69080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endParaRPr lang="en-US" sz="2800">
              <a:solidFill>
                <a:prstClr val="black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485717" y="4454258"/>
            <a:ext cx="3690451" cy="70008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endParaRPr lang="en-US" sz="2800">
              <a:solidFill>
                <a:prstClr val="black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4343440"/>
            <a:ext cx="3402314" cy="810651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endParaRPr lang="en-US" sz="2800">
              <a:solidFill>
                <a:prstClr val="white"/>
              </a:solidFill>
            </a:endParaRPr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4340804"/>
            <a:ext cx="3405509" cy="81328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3741330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endParaRPr lang="en-US" sz="2800">
              <a:solidFill>
                <a:prstClr val="white"/>
              </a:solidFill>
            </a:endParaRPr>
          </a:p>
        </p:txBody>
      </p:sp>
      <p:sp>
        <p:nvSpPr>
          <p:cNvPr id="13" name="＞形箭號 12"/>
          <p:cNvSpPr/>
          <p:nvPr/>
        </p:nvSpPr>
        <p:spPr>
          <a:xfrm>
            <a:off x="8477696" y="3741330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endParaRPr lang="en-US" sz="2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4047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110997"/>
            <a:ext cx="8229600" cy="3289553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75A9A9-7196-4D04-97E4-7182D20BD516}" type="slidenum">
              <a:rPr lang="en-US" altLang="zh-TW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2155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05980"/>
            <a:ext cx="1777470" cy="4194571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324600" cy="4194570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75A9A9-7196-4D04-97E4-7182D20BD516}" type="slidenum">
              <a:rPr lang="en-US" altLang="zh-TW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8442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1524000" y="228600"/>
            <a:ext cx="6248400" cy="8572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85800" y="1485900"/>
            <a:ext cx="3810000" cy="14859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48200" y="1485900"/>
            <a:ext cx="3810000" cy="14859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685800" y="3086100"/>
            <a:ext cx="3810000" cy="14859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8200" y="3086100"/>
            <a:ext cx="3810000" cy="14859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0407BF-D523-44D8-98CD-366DA70B3155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88104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685800" y="228600"/>
            <a:ext cx="7772400" cy="43434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54CA59-C1D0-45F5-B1EC-87FCF5A2B738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71742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53184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6EB0A90-D3DF-AD42-A319-4BB3BFAED5F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499357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6398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6398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6EB0A90-D3DF-AD42-A319-4BB3BFAED5F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34958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Autofit/>
          </a:bodyPr>
          <a:lstStyle>
            <a:lvl1pPr marL="0" indent="0"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315484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>
            <a:noAutofit/>
          </a:bodyPr>
          <a:lstStyle>
            <a:lvl1pPr marL="0" indent="0"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315484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6EB0A90-D3DF-AD42-A319-4BB3BFAED5F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70853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投影片編號版面配置區 4"/>
          <p:cNvSpPr>
            <a:spLocks noGrp="1"/>
          </p:cNvSpPr>
          <p:nvPr>
            <p:ph type="sldNum" sz="quarter" idx="10"/>
          </p:nvPr>
        </p:nvSpPr>
        <p:spPr>
          <a:xfrm>
            <a:off x="6732588" y="4839892"/>
            <a:ext cx="2133600" cy="201215"/>
          </a:xfrm>
        </p:spPr>
        <p:txBody>
          <a:bodyPr/>
          <a:lstStyle>
            <a:lvl1pPr>
              <a:defRPr/>
            </a:lvl1pPr>
          </a:lstStyle>
          <a:p>
            <a:fld id="{46EB0A90-D3DF-AD42-A319-4BB3BFAED5F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58883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6732588" y="4839892"/>
            <a:ext cx="2133600" cy="201215"/>
          </a:xfrm>
        </p:spPr>
        <p:txBody>
          <a:bodyPr/>
          <a:lstStyle>
            <a:lvl1pPr>
              <a:defRPr/>
            </a:lvl1pPr>
          </a:lstStyle>
          <a:p>
            <a:fld id="{46EB0A90-D3DF-AD42-A319-4BB3BFAED5F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290013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87"/>
            <a:ext cx="5111750" cy="463521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1" y="1076325"/>
            <a:ext cx="3008313" cy="376367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38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>
            <a:normAutofit/>
          </a:bodyPr>
          <a:lstStyle>
            <a:lvl1pPr algn="l">
              <a:defRPr sz="24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altLang="en-US" noProof="0" dirty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6EB0A90-D3DF-AD42-A319-4BB3BFAED5F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59585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68313" y="86916"/>
            <a:ext cx="82296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059657"/>
            <a:ext cx="8229600" cy="3780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839892"/>
            <a:ext cx="2133600" cy="2012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</a:defRPr>
            </a:lvl1pPr>
          </a:lstStyle>
          <a:p>
            <a:fld id="{46EB0A90-D3DF-AD42-A319-4BB3BFAED5F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46" r:id="rId1"/>
    <p:sldLayoutId id="2147484447" r:id="rId2"/>
    <p:sldLayoutId id="2147484448" r:id="rId3"/>
    <p:sldLayoutId id="2147484449" r:id="rId4"/>
    <p:sldLayoutId id="2147484450" r:id="rId5"/>
    <p:sldLayoutId id="2147484451" r:id="rId6"/>
    <p:sldLayoutId id="2147484452" r:id="rId7"/>
    <p:sldLayoutId id="2147484453" r:id="rId8"/>
    <p:sldLayoutId id="2147484454" r:id="rId9"/>
    <p:sldLayoutId id="2147484455" r:id="rId10"/>
    <p:sldLayoutId id="2147484456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微軟正黑體" pitchFamily="34" charset="-120"/>
          <a:ea typeface="微軟正黑體" pitchFamily="34" charset="-12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微軟正黑體" pitchFamily="34" charset="-120"/>
          <a:ea typeface="微軟正黑體" pitchFamily="34" charset="-12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微軟正黑體" pitchFamily="34" charset="-120"/>
          <a:ea typeface="微軟正黑體" pitchFamily="34" charset="-12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微軟正黑體" pitchFamily="34" charset="-120"/>
          <a:ea typeface="微軟正黑體" pitchFamily="34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微軟正黑體" pitchFamily="34" charset="-120"/>
          <a:ea typeface="微軟正黑體" pitchFamily="34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微軟正黑體" pitchFamily="34" charset="-120"/>
          <a:ea typeface="微軟正黑體" pitchFamily="34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微軟正黑體" pitchFamily="34" charset="-120"/>
          <a:ea typeface="微軟正黑體" pitchFamily="34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微軟正黑體" pitchFamily="34" charset="-120"/>
          <a:ea typeface="微軟正黑體" pitchFamily="34" charset="-12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499273" y="4458702"/>
            <a:ext cx="4940624" cy="69080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endParaRPr lang="en-US" sz="2800">
              <a:solidFill>
                <a:prstClr val="black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485717" y="4454258"/>
            <a:ext cx="3690451" cy="70008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endParaRPr lang="en-US" sz="2800">
              <a:solidFill>
                <a:prstClr val="black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4343440"/>
            <a:ext cx="3402314" cy="810651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endParaRPr lang="en-US" sz="2800">
              <a:solidFill>
                <a:prstClr val="white"/>
              </a:solidFill>
            </a:endParaRPr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4340804"/>
            <a:ext cx="3405509" cy="81328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110997"/>
            <a:ext cx="8229600" cy="33944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4805958"/>
            <a:ext cx="1920240" cy="27432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defTabSz="914400" fontAlgn="base">
              <a:spcBef>
                <a:spcPct val="50000"/>
              </a:spcBef>
              <a:spcAft>
                <a:spcPct val="0"/>
              </a:spcAft>
              <a:defRPr/>
            </a:pPr>
            <a:endParaRPr lang="en-US" altLang="zh-TW">
              <a:solidFill>
                <a:prstClr val="black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3" y="4805958"/>
            <a:ext cx="2350681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defTabSz="914400" fontAlgn="base">
              <a:spcBef>
                <a:spcPct val="50000"/>
              </a:spcBef>
              <a:spcAft>
                <a:spcPct val="0"/>
              </a:spcAft>
              <a:defRPr/>
            </a:pPr>
            <a:endParaRPr lang="en-US" altLang="zh-TW">
              <a:solidFill>
                <a:prstClr val="black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4805958"/>
            <a:ext cx="365760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defTabSz="914400" fontAlgn="base">
              <a:spcBef>
                <a:spcPct val="50000"/>
              </a:spcBef>
              <a:spcAft>
                <a:spcPct val="0"/>
              </a:spcAft>
              <a:defRPr/>
            </a:pPr>
            <a:fld id="{E175A9A9-7196-4D04-97E4-7182D20BD516}" type="slidenum">
              <a:rPr lang="en-US" altLang="zh-TW" smtClean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</a:rPr>
              <a:pPr defTabSz="914400" fontAlgn="base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solidFill>
                <a:prstClr val="black"/>
              </a:solidFill>
              <a:latin typeface="Times New Roman" pitchFamily="18" charset="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68013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8" r:id="rId1"/>
    <p:sldLayoutId id="2147484459" r:id="rId2"/>
    <p:sldLayoutId id="2147484460" r:id="rId3"/>
    <p:sldLayoutId id="2147484461" r:id="rId4"/>
    <p:sldLayoutId id="2147484462" r:id="rId5"/>
    <p:sldLayoutId id="2147484463" r:id="rId6"/>
    <p:sldLayoutId id="2147484464" r:id="rId7"/>
    <p:sldLayoutId id="2147484465" r:id="rId8"/>
    <p:sldLayoutId id="2147484466" r:id="rId9"/>
    <p:sldLayoutId id="2147484467" r:id="rId10"/>
    <p:sldLayoutId id="2147484468" r:id="rId11"/>
    <p:sldLayoutId id="2147484469" r:id="rId12"/>
    <p:sldLayoutId id="2147484470" r:id="rId13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microsoft.com/office/2007/relationships/hdphoto" Target="../media/hdphoto3.wdp"/><Relationship Id="rId5" Type="http://schemas.openxmlformats.org/officeDocument/2006/relationships/image" Target="../media/image21.png"/><Relationship Id="rId4" Type="http://schemas.microsoft.com/office/2007/relationships/hdphoto" Target="../media/hdphoto1.wdp"/><Relationship Id="rId9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5.wdp"/><Relationship Id="rId5" Type="http://schemas.openxmlformats.org/officeDocument/2006/relationships/image" Target="../media/image26.png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30" y="-74544"/>
            <a:ext cx="9198430" cy="5218044"/>
          </a:xfrm>
          <a:prstGeom prst="rect">
            <a:avLst/>
          </a:prstGeom>
        </p:spPr>
      </p:pic>
      <p:grpSp>
        <p:nvGrpSpPr>
          <p:cNvPr id="17" name="群組 16"/>
          <p:cNvGrpSpPr/>
          <p:nvPr/>
        </p:nvGrpSpPr>
        <p:grpSpPr>
          <a:xfrm>
            <a:off x="1193387" y="1362243"/>
            <a:ext cx="1724240" cy="3980062"/>
            <a:chOff x="1193387" y="1816325"/>
            <a:chExt cx="1457908" cy="5081657"/>
          </a:xfrm>
        </p:grpSpPr>
        <p:sp>
          <p:nvSpPr>
            <p:cNvPr id="11" name="心形 10"/>
            <p:cNvSpPr/>
            <p:nvPr/>
          </p:nvSpPr>
          <p:spPr bwMode="auto">
            <a:xfrm>
              <a:off x="1193387" y="1816325"/>
              <a:ext cx="1457908" cy="1512168"/>
            </a:xfrm>
            <a:prstGeom prst="heart">
              <a:avLst/>
            </a:prstGeom>
            <a:solidFill>
              <a:srgbClr val="FF99C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softEdge rad="127000"/>
            </a:effectLst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標楷體" pitchFamily="65" charset="-120"/>
              </a:endParaRPr>
            </a:p>
          </p:txBody>
        </p:sp>
        <p:sp>
          <p:nvSpPr>
            <p:cNvPr id="14" name="手繪多邊形 13"/>
            <p:cNvSpPr/>
            <p:nvPr/>
          </p:nvSpPr>
          <p:spPr bwMode="auto">
            <a:xfrm>
              <a:off x="1924424" y="3175068"/>
              <a:ext cx="575208" cy="3722914"/>
            </a:xfrm>
            <a:custGeom>
              <a:avLst/>
              <a:gdLst>
                <a:gd name="connsiteX0" fmla="*/ 13501 w 1450415"/>
                <a:gd name="connsiteY0" fmla="*/ 0 h 3722914"/>
                <a:gd name="connsiteX1" fmla="*/ 274758 w 1450415"/>
                <a:gd name="connsiteY1" fmla="*/ 413657 h 3722914"/>
                <a:gd name="connsiteX2" fmla="*/ 13501 w 1450415"/>
                <a:gd name="connsiteY2" fmla="*/ 979714 h 3722914"/>
                <a:gd name="connsiteX3" fmla="*/ 786387 w 1450415"/>
                <a:gd name="connsiteY3" fmla="*/ 2046514 h 3722914"/>
                <a:gd name="connsiteX4" fmla="*/ 949673 w 1450415"/>
                <a:gd name="connsiteY4" fmla="*/ 3200400 h 3722914"/>
                <a:gd name="connsiteX5" fmla="*/ 1450415 w 1450415"/>
                <a:gd name="connsiteY5" fmla="*/ 3722914 h 372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0415" h="3722914">
                  <a:moveTo>
                    <a:pt x="13501" y="0"/>
                  </a:moveTo>
                  <a:cubicBezTo>
                    <a:pt x="144129" y="125185"/>
                    <a:pt x="274758" y="250371"/>
                    <a:pt x="274758" y="413657"/>
                  </a:cubicBezTo>
                  <a:cubicBezTo>
                    <a:pt x="274758" y="576943"/>
                    <a:pt x="-71770" y="707571"/>
                    <a:pt x="13501" y="979714"/>
                  </a:cubicBezTo>
                  <a:cubicBezTo>
                    <a:pt x="98772" y="1251857"/>
                    <a:pt x="630358" y="1676400"/>
                    <a:pt x="786387" y="2046514"/>
                  </a:cubicBezTo>
                  <a:cubicBezTo>
                    <a:pt x="942416" y="2416628"/>
                    <a:pt x="839002" y="2921000"/>
                    <a:pt x="949673" y="3200400"/>
                  </a:cubicBezTo>
                  <a:cubicBezTo>
                    <a:pt x="1060344" y="3479800"/>
                    <a:pt x="1255379" y="3601357"/>
                    <a:pt x="1450415" y="3722914"/>
                  </a:cubicBezTo>
                </a:path>
              </a:pathLst>
            </a:custGeom>
            <a:noFill/>
            <a:ln w="76200" cap="flat" cmpd="sng" algn="ctr">
              <a:solidFill>
                <a:srgbClr val="FF6699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chemeClr val="bg2"/>
              </a:outerShdw>
              <a:softEdge rad="25400"/>
            </a:effectLst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標楷體" pitchFamily="65" charset="-120"/>
              </a:endParaRPr>
            </a:p>
          </p:txBody>
        </p:sp>
      </p:grp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26047" y="1859636"/>
            <a:ext cx="4473453" cy="80746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zh-TW" altLang="en-US" sz="5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新北市政府</a:t>
            </a:r>
            <a:r>
              <a:rPr lang="en-US" altLang="zh-TW" sz="5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5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5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員工協助方案懶人包</a:t>
            </a:r>
          </a:p>
        </p:txBody>
      </p:sp>
      <p:grpSp>
        <p:nvGrpSpPr>
          <p:cNvPr id="16" name="群組 15"/>
          <p:cNvGrpSpPr/>
          <p:nvPr/>
        </p:nvGrpSpPr>
        <p:grpSpPr>
          <a:xfrm>
            <a:off x="6660232" y="303498"/>
            <a:ext cx="1457908" cy="4312140"/>
            <a:chOff x="6660232" y="476672"/>
            <a:chExt cx="1457908" cy="5749520"/>
          </a:xfrm>
        </p:grpSpPr>
        <p:sp>
          <p:nvSpPr>
            <p:cNvPr id="12" name="心形 11"/>
            <p:cNvSpPr/>
            <p:nvPr/>
          </p:nvSpPr>
          <p:spPr bwMode="auto">
            <a:xfrm>
              <a:off x="6660232" y="476672"/>
              <a:ext cx="1457908" cy="1512168"/>
            </a:xfrm>
            <a:prstGeom prst="heart">
              <a:avLst/>
            </a:prstGeom>
            <a:solidFill>
              <a:schemeClr val="bg2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softEdge rad="127000"/>
            </a:effectLst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標楷體" pitchFamily="65" charset="-120"/>
              </a:endParaRPr>
            </a:p>
          </p:txBody>
        </p:sp>
        <p:sp>
          <p:nvSpPr>
            <p:cNvPr id="19" name="手繪多邊形 18"/>
            <p:cNvSpPr/>
            <p:nvPr/>
          </p:nvSpPr>
          <p:spPr bwMode="auto">
            <a:xfrm rot="420878">
              <a:off x="7136181" y="1784813"/>
              <a:ext cx="603789" cy="4441379"/>
            </a:xfrm>
            <a:custGeom>
              <a:avLst/>
              <a:gdLst>
                <a:gd name="connsiteX0" fmla="*/ 13501 w 1450415"/>
                <a:gd name="connsiteY0" fmla="*/ 0 h 3722914"/>
                <a:gd name="connsiteX1" fmla="*/ 274758 w 1450415"/>
                <a:gd name="connsiteY1" fmla="*/ 413657 h 3722914"/>
                <a:gd name="connsiteX2" fmla="*/ 13501 w 1450415"/>
                <a:gd name="connsiteY2" fmla="*/ 979714 h 3722914"/>
                <a:gd name="connsiteX3" fmla="*/ 786387 w 1450415"/>
                <a:gd name="connsiteY3" fmla="*/ 2046514 h 3722914"/>
                <a:gd name="connsiteX4" fmla="*/ 949673 w 1450415"/>
                <a:gd name="connsiteY4" fmla="*/ 3200400 h 3722914"/>
                <a:gd name="connsiteX5" fmla="*/ 1450415 w 1450415"/>
                <a:gd name="connsiteY5" fmla="*/ 3722914 h 372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0415" h="3722914">
                  <a:moveTo>
                    <a:pt x="13501" y="0"/>
                  </a:moveTo>
                  <a:cubicBezTo>
                    <a:pt x="144129" y="125185"/>
                    <a:pt x="274758" y="250371"/>
                    <a:pt x="274758" y="413657"/>
                  </a:cubicBezTo>
                  <a:cubicBezTo>
                    <a:pt x="274758" y="576943"/>
                    <a:pt x="-71770" y="707571"/>
                    <a:pt x="13501" y="979714"/>
                  </a:cubicBezTo>
                  <a:cubicBezTo>
                    <a:pt x="98772" y="1251857"/>
                    <a:pt x="630358" y="1676400"/>
                    <a:pt x="786387" y="2046514"/>
                  </a:cubicBezTo>
                  <a:cubicBezTo>
                    <a:pt x="942416" y="2416628"/>
                    <a:pt x="839002" y="2921000"/>
                    <a:pt x="949673" y="3200400"/>
                  </a:cubicBezTo>
                  <a:cubicBezTo>
                    <a:pt x="1060344" y="3479800"/>
                    <a:pt x="1255379" y="3601357"/>
                    <a:pt x="1450415" y="3722914"/>
                  </a:cubicBezTo>
                </a:path>
              </a:pathLst>
            </a:custGeom>
            <a:noFill/>
            <a:ln w="76200" cap="flat" cmpd="sng" algn="ctr">
              <a:solidFill>
                <a:schemeClr val="bg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chemeClr val="bg2"/>
              </a:outerShdw>
              <a:softEdge rad="31750"/>
            </a:effectLst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標楷體" pitchFamily="65" charset="-120"/>
              </a:endParaRPr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35697" y="4380792"/>
            <a:ext cx="5440363" cy="325041"/>
          </a:xfrm>
        </p:spPr>
        <p:txBody>
          <a:bodyPr>
            <a:normAutofit fontScale="92500" lnSpcReduction="20000"/>
          </a:bodyPr>
          <a:lstStyle/>
          <a:p>
            <a:pPr algn="ctr" eaLnBrk="1" hangingPunct="1"/>
            <a:r>
              <a:rPr lang="zh-TW" altLang="en-US" sz="2000" b="1" dirty="0" smtClean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新北市政府人事處</a:t>
            </a:r>
          </a:p>
        </p:txBody>
      </p:sp>
      <p:pic>
        <p:nvPicPr>
          <p:cNvPr id="3076" name="Picture 6" descr="縣徽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208599"/>
            <a:ext cx="935038" cy="701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群組 14"/>
          <p:cNvGrpSpPr/>
          <p:nvPr/>
        </p:nvGrpSpPr>
        <p:grpSpPr>
          <a:xfrm>
            <a:off x="7452320" y="681541"/>
            <a:ext cx="1721548" cy="4698521"/>
            <a:chOff x="7389186" y="980728"/>
            <a:chExt cx="1721548" cy="6264695"/>
          </a:xfrm>
        </p:grpSpPr>
        <p:sp>
          <p:nvSpPr>
            <p:cNvPr id="13" name="心形 12"/>
            <p:cNvSpPr/>
            <p:nvPr/>
          </p:nvSpPr>
          <p:spPr bwMode="auto">
            <a:xfrm>
              <a:off x="7389186" y="980728"/>
              <a:ext cx="1721548" cy="1591681"/>
            </a:xfrm>
            <a:prstGeom prst="heart">
              <a:avLst/>
            </a:prstGeom>
            <a:solidFill>
              <a:srgbClr val="FF99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softEdge rad="127000"/>
            </a:effectLst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標楷體" pitchFamily="65" charset="-120"/>
              </a:endParaRPr>
            </a:p>
          </p:txBody>
        </p:sp>
        <p:sp>
          <p:nvSpPr>
            <p:cNvPr id="18" name="手繪多邊形 17"/>
            <p:cNvSpPr/>
            <p:nvPr/>
          </p:nvSpPr>
          <p:spPr bwMode="auto">
            <a:xfrm flipH="1">
              <a:off x="7749713" y="2261166"/>
              <a:ext cx="518385" cy="4984257"/>
            </a:xfrm>
            <a:custGeom>
              <a:avLst/>
              <a:gdLst>
                <a:gd name="connsiteX0" fmla="*/ 13501 w 1450415"/>
                <a:gd name="connsiteY0" fmla="*/ 0 h 3722914"/>
                <a:gd name="connsiteX1" fmla="*/ 274758 w 1450415"/>
                <a:gd name="connsiteY1" fmla="*/ 413657 h 3722914"/>
                <a:gd name="connsiteX2" fmla="*/ 13501 w 1450415"/>
                <a:gd name="connsiteY2" fmla="*/ 979714 h 3722914"/>
                <a:gd name="connsiteX3" fmla="*/ 786387 w 1450415"/>
                <a:gd name="connsiteY3" fmla="*/ 2046514 h 3722914"/>
                <a:gd name="connsiteX4" fmla="*/ 949673 w 1450415"/>
                <a:gd name="connsiteY4" fmla="*/ 3200400 h 3722914"/>
                <a:gd name="connsiteX5" fmla="*/ 1450415 w 1450415"/>
                <a:gd name="connsiteY5" fmla="*/ 3722914 h 372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0415" h="3722914">
                  <a:moveTo>
                    <a:pt x="13501" y="0"/>
                  </a:moveTo>
                  <a:cubicBezTo>
                    <a:pt x="144129" y="125185"/>
                    <a:pt x="274758" y="250371"/>
                    <a:pt x="274758" y="413657"/>
                  </a:cubicBezTo>
                  <a:cubicBezTo>
                    <a:pt x="274758" y="576943"/>
                    <a:pt x="-71770" y="707571"/>
                    <a:pt x="13501" y="979714"/>
                  </a:cubicBezTo>
                  <a:cubicBezTo>
                    <a:pt x="98772" y="1251857"/>
                    <a:pt x="630358" y="1676400"/>
                    <a:pt x="786387" y="2046514"/>
                  </a:cubicBezTo>
                  <a:cubicBezTo>
                    <a:pt x="942416" y="2416628"/>
                    <a:pt x="839002" y="2921000"/>
                    <a:pt x="949673" y="3200400"/>
                  </a:cubicBezTo>
                  <a:cubicBezTo>
                    <a:pt x="1060344" y="3479800"/>
                    <a:pt x="1255379" y="3601357"/>
                    <a:pt x="1450415" y="3722914"/>
                  </a:cubicBezTo>
                </a:path>
              </a:pathLst>
            </a:custGeom>
            <a:noFill/>
            <a:ln w="76200" cap="flat" cmpd="sng" algn="ctr">
              <a:solidFill>
                <a:srgbClr val="FF9999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chemeClr val="bg2"/>
              </a:outerShdw>
              <a:softEdge rad="31750"/>
            </a:effectLst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標楷體" pitchFamily="65" charset="-120"/>
              </a:endParaRPr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323528" y="2329297"/>
            <a:ext cx="1457908" cy="2996759"/>
            <a:chOff x="323528" y="3212976"/>
            <a:chExt cx="1457908" cy="3995679"/>
          </a:xfrm>
        </p:grpSpPr>
        <p:sp>
          <p:nvSpPr>
            <p:cNvPr id="6" name="心形 5"/>
            <p:cNvSpPr/>
            <p:nvPr/>
          </p:nvSpPr>
          <p:spPr bwMode="auto">
            <a:xfrm>
              <a:off x="323528" y="3212976"/>
              <a:ext cx="1457908" cy="1512168"/>
            </a:xfrm>
            <a:prstGeom prst="heart">
              <a:avLst/>
            </a:prstGeom>
            <a:solidFill>
              <a:srgbClr val="92D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softEdge rad="127000"/>
            </a:effectLst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標楷體" pitchFamily="65" charset="-120"/>
              </a:endParaRPr>
            </a:p>
          </p:txBody>
        </p:sp>
        <p:sp>
          <p:nvSpPr>
            <p:cNvPr id="20" name="手繪多邊形 19"/>
            <p:cNvSpPr/>
            <p:nvPr/>
          </p:nvSpPr>
          <p:spPr bwMode="auto">
            <a:xfrm rot="544699" flipH="1" flipV="1">
              <a:off x="830299" y="4444960"/>
              <a:ext cx="297934" cy="2763695"/>
            </a:xfrm>
            <a:custGeom>
              <a:avLst/>
              <a:gdLst>
                <a:gd name="connsiteX0" fmla="*/ 13501 w 1450415"/>
                <a:gd name="connsiteY0" fmla="*/ 0 h 3722914"/>
                <a:gd name="connsiteX1" fmla="*/ 274758 w 1450415"/>
                <a:gd name="connsiteY1" fmla="*/ 413657 h 3722914"/>
                <a:gd name="connsiteX2" fmla="*/ 13501 w 1450415"/>
                <a:gd name="connsiteY2" fmla="*/ 979714 h 3722914"/>
                <a:gd name="connsiteX3" fmla="*/ 786387 w 1450415"/>
                <a:gd name="connsiteY3" fmla="*/ 2046514 h 3722914"/>
                <a:gd name="connsiteX4" fmla="*/ 949673 w 1450415"/>
                <a:gd name="connsiteY4" fmla="*/ 3200400 h 3722914"/>
                <a:gd name="connsiteX5" fmla="*/ 1450415 w 1450415"/>
                <a:gd name="connsiteY5" fmla="*/ 3722914 h 372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0415" h="3722914">
                  <a:moveTo>
                    <a:pt x="13501" y="0"/>
                  </a:moveTo>
                  <a:cubicBezTo>
                    <a:pt x="144129" y="125185"/>
                    <a:pt x="274758" y="250371"/>
                    <a:pt x="274758" y="413657"/>
                  </a:cubicBezTo>
                  <a:cubicBezTo>
                    <a:pt x="274758" y="576943"/>
                    <a:pt x="-71770" y="707571"/>
                    <a:pt x="13501" y="979714"/>
                  </a:cubicBezTo>
                  <a:cubicBezTo>
                    <a:pt x="98772" y="1251857"/>
                    <a:pt x="630358" y="1676400"/>
                    <a:pt x="786387" y="2046514"/>
                  </a:cubicBezTo>
                  <a:cubicBezTo>
                    <a:pt x="942416" y="2416628"/>
                    <a:pt x="839002" y="2921000"/>
                    <a:pt x="949673" y="3200400"/>
                  </a:cubicBezTo>
                  <a:cubicBezTo>
                    <a:pt x="1060344" y="3479800"/>
                    <a:pt x="1255379" y="3601357"/>
                    <a:pt x="1450415" y="3722914"/>
                  </a:cubicBezTo>
                </a:path>
              </a:pathLst>
            </a:custGeom>
            <a:noFill/>
            <a:ln w="76200" cap="flat" cmpd="sng" algn="ctr">
              <a:solidFill>
                <a:srgbClr val="92D05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chemeClr val="bg2"/>
              </a:outerShdw>
              <a:softEdge rad="31750"/>
            </a:effectLst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標楷體" pitchFamily="65" charset="-120"/>
              </a:endParaRPr>
            </a:p>
          </p:txBody>
        </p:sp>
      </p:grpSp>
      <p:sp>
        <p:nvSpPr>
          <p:cNvPr id="2" name="文字方塊 1"/>
          <p:cNvSpPr txBox="1"/>
          <p:nvPr/>
        </p:nvSpPr>
        <p:spPr>
          <a:xfrm>
            <a:off x="8106265" y="4755502"/>
            <a:ext cx="7344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>
                <a:solidFill>
                  <a:schemeClr val="accent2">
                    <a:lumMod val="50000"/>
                  </a:schemeClr>
                </a:solidFill>
              </a:rPr>
              <a:t>1120601</a:t>
            </a:r>
            <a:endParaRPr lang="zh-TW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27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片 19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30" y="-15766"/>
            <a:ext cx="9198430" cy="5218044"/>
          </a:xfrm>
          <a:prstGeom prst="rect">
            <a:avLst/>
          </a:prstGeom>
        </p:spPr>
      </p:pic>
      <p:sp>
        <p:nvSpPr>
          <p:cNvPr id="13" name="剪去單一角落矩形 12"/>
          <p:cNvSpPr/>
          <p:nvPr/>
        </p:nvSpPr>
        <p:spPr>
          <a:xfrm>
            <a:off x="304801" y="726036"/>
            <a:ext cx="8610600" cy="4137250"/>
          </a:xfrm>
          <a:prstGeom prst="snip1Rect">
            <a:avLst>
              <a:gd name="adj" fmla="val 6334"/>
            </a:avLst>
          </a:prstGeom>
          <a:solidFill>
            <a:srgbClr val="FFFFFF"/>
          </a:solidFill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版面配置區 14"/>
          <p:cNvSpPr txBox="1">
            <a:spLocks/>
          </p:cNvSpPr>
          <p:nvPr/>
        </p:nvSpPr>
        <p:spPr bwMode="auto">
          <a:xfrm>
            <a:off x="698889" y="764135"/>
            <a:ext cx="6465115" cy="524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kumimoji="1" lang="zh-TW" altLang="en-US" sz="3000" b="1" dirty="0" smtClean="0"/>
              <a:t>服務項目</a:t>
            </a:r>
            <a:r>
              <a:rPr kumimoji="1" lang="en-US" altLang="zh-TW" sz="3000" b="1" dirty="0" smtClean="0"/>
              <a:t>—</a:t>
            </a:r>
            <a:r>
              <a:rPr kumimoji="1" lang="zh-TW" altLang="en-US" sz="3000" b="1" dirty="0"/>
              <a:t>職涯發展</a:t>
            </a:r>
            <a:r>
              <a:rPr kumimoji="1" lang="zh-TW" altLang="en-US" sz="3000" b="1" dirty="0" smtClean="0"/>
              <a:t>諮詢</a:t>
            </a:r>
            <a:endParaRPr kumimoji="1" lang="en-US" altLang="zh-TW" sz="3000" b="1" dirty="0"/>
          </a:p>
        </p:txBody>
      </p:sp>
      <p:pic>
        <p:nvPicPr>
          <p:cNvPr id="5122" name="Picture 2" descr="C:\Users\ac4651\Desktop\leadership-153250_960_72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949" y="2042071"/>
            <a:ext cx="3986219" cy="2999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40" y="2191545"/>
            <a:ext cx="2849562" cy="284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矩形 10"/>
          <p:cNvSpPr/>
          <p:nvPr/>
        </p:nvSpPr>
        <p:spPr>
          <a:xfrm rot="21179510">
            <a:off x="266984" y="2688052"/>
            <a:ext cx="20817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如何規劃退休</a:t>
            </a:r>
            <a:r>
              <a:rPr lang="zh-TW" alt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</a:t>
            </a:r>
            <a:r>
              <a:rPr lang="en-US" altLang="zh-TW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???</a:t>
            </a:r>
            <a:endParaRPr lang="zh-TW" altLang="en-US" sz="1400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07940" y="1553767"/>
            <a:ext cx="23588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如何因應職務調任</a:t>
            </a:r>
            <a:r>
              <a:rPr lang="zh-TW" alt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歷練</a:t>
            </a:r>
            <a:r>
              <a:rPr lang="en-US" altLang="zh-TW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??</a:t>
            </a:r>
            <a:endParaRPr lang="zh-TW" altLang="en-US" sz="1400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矩形 17"/>
          <p:cNvSpPr/>
          <p:nvPr/>
        </p:nvSpPr>
        <p:spPr>
          <a:xfrm rot="21297218">
            <a:off x="463173" y="1891361"/>
            <a:ext cx="25390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職系專長如何轉換</a:t>
            </a:r>
            <a:r>
              <a:rPr lang="en-US" altLang="zh-TW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???</a:t>
            </a:r>
            <a:endParaRPr lang="zh-TW" altLang="en-US" sz="1400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摺角紙張 6"/>
          <p:cNvSpPr/>
          <p:nvPr/>
        </p:nvSpPr>
        <p:spPr>
          <a:xfrm>
            <a:off x="2966720" y="1573088"/>
            <a:ext cx="2052320" cy="2622991"/>
          </a:xfrm>
          <a:prstGeom prst="foldedCorner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zh-TW" altLang="en-US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安排資深人事主管人員協助諮詢</a:t>
            </a:r>
            <a:endParaRPr lang="zh-TW" altLang="en-US" sz="2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3474246" y="2297513"/>
            <a:ext cx="1394459" cy="71952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3771956" y="2472608"/>
            <a:ext cx="8706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依需求</a:t>
            </a:r>
            <a:endParaRPr lang="zh-TW" altLang="en-US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橢圓 21"/>
          <p:cNvSpPr/>
          <p:nvPr/>
        </p:nvSpPr>
        <p:spPr>
          <a:xfrm>
            <a:off x="3474246" y="3192130"/>
            <a:ext cx="1394459" cy="71952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/>
          <p:cNvSpPr/>
          <p:nvPr/>
        </p:nvSpPr>
        <p:spPr>
          <a:xfrm>
            <a:off x="3771956" y="3367225"/>
            <a:ext cx="8706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依專長</a:t>
            </a:r>
            <a:endParaRPr lang="zh-TW" altLang="en-US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矩形 23"/>
          <p:cNvSpPr/>
          <p:nvPr/>
        </p:nvSpPr>
        <p:spPr>
          <a:xfrm rot="20828329">
            <a:off x="475397" y="2219825"/>
            <a:ext cx="20817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陞遷管道</a:t>
            </a:r>
            <a:r>
              <a:rPr lang="en-US" altLang="zh-TW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???</a:t>
            </a:r>
            <a:endParaRPr lang="zh-TW" altLang="en-US" sz="1400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7" name="直線接點 26"/>
          <p:cNvCxnSpPr/>
          <p:nvPr/>
        </p:nvCxnSpPr>
        <p:spPr>
          <a:xfrm flipV="1">
            <a:off x="2986803" y="2600940"/>
            <a:ext cx="693996" cy="387441"/>
          </a:xfrm>
          <a:prstGeom prst="line">
            <a:avLst/>
          </a:prstGeom>
          <a:ln w="57150"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/>
          <p:cNvCxnSpPr/>
          <p:nvPr/>
        </p:nvCxnSpPr>
        <p:spPr>
          <a:xfrm>
            <a:off x="2966720" y="3192130"/>
            <a:ext cx="725560" cy="266600"/>
          </a:xfrm>
          <a:prstGeom prst="line">
            <a:avLst/>
          </a:prstGeom>
          <a:ln w="57150"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字方塊 24"/>
          <p:cNvSpPr txBox="1"/>
          <p:nvPr/>
        </p:nvSpPr>
        <p:spPr>
          <a:xfrm>
            <a:off x="4405725" y="480837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9</a:t>
            </a:r>
            <a:endParaRPr lang="zh-TW" altLang="en-US" sz="20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0589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群組 23"/>
          <p:cNvGrpSpPr/>
          <p:nvPr/>
        </p:nvGrpSpPr>
        <p:grpSpPr>
          <a:xfrm>
            <a:off x="-86713" y="-62385"/>
            <a:ext cx="9230711" cy="5205885"/>
            <a:chOff x="-129373" y="-101418"/>
            <a:chExt cx="9230711" cy="5295364"/>
          </a:xfrm>
        </p:grpSpPr>
        <p:pic>
          <p:nvPicPr>
            <p:cNvPr id="25" name="圖片 24"/>
            <p:cNvPicPr>
              <a:picLocks noChangeAspect="1"/>
            </p:cNvPicPr>
            <p:nvPr/>
          </p:nvPicPr>
          <p:blipFill>
            <a:blip r:embed="rId3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9373" y="-101418"/>
              <a:ext cx="9230711" cy="5295364"/>
            </a:xfrm>
            <a:prstGeom prst="rect">
              <a:avLst/>
            </a:prstGeom>
          </p:spPr>
        </p:pic>
        <p:grpSp>
          <p:nvGrpSpPr>
            <p:cNvPr id="26" name="群組 25"/>
            <p:cNvGrpSpPr/>
            <p:nvPr/>
          </p:nvGrpSpPr>
          <p:grpSpPr>
            <a:xfrm>
              <a:off x="541948" y="127393"/>
              <a:ext cx="938500" cy="3354470"/>
              <a:chOff x="7389186" y="980728"/>
              <a:chExt cx="1721548" cy="6153316"/>
            </a:xfrm>
          </p:grpSpPr>
          <p:sp>
            <p:nvSpPr>
              <p:cNvPr id="30" name="心形 29"/>
              <p:cNvSpPr/>
              <p:nvPr/>
            </p:nvSpPr>
            <p:spPr bwMode="auto">
              <a:xfrm>
                <a:off x="7389186" y="980728"/>
                <a:ext cx="1721548" cy="1591681"/>
              </a:xfrm>
              <a:prstGeom prst="heart">
                <a:avLst/>
              </a:prstGeom>
              <a:solidFill>
                <a:srgbClr val="FF99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0"/>
              </a:effectLst>
              <a:ex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標楷體" pitchFamily="65" charset="-120"/>
                </a:endParaRPr>
              </a:p>
            </p:txBody>
          </p:sp>
          <p:sp>
            <p:nvSpPr>
              <p:cNvPr id="31" name="手繪多邊形 30"/>
              <p:cNvSpPr/>
              <p:nvPr/>
            </p:nvSpPr>
            <p:spPr bwMode="auto">
              <a:xfrm flipH="1">
                <a:off x="7791027" y="2149788"/>
                <a:ext cx="518385" cy="4984256"/>
              </a:xfrm>
              <a:custGeom>
                <a:avLst/>
                <a:gdLst>
                  <a:gd name="connsiteX0" fmla="*/ 13501 w 1450415"/>
                  <a:gd name="connsiteY0" fmla="*/ 0 h 3722914"/>
                  <a:gd name="connsiteX1" fmla="*/ 274758 w 1450415"/>
                  <a:gd name="connsiteY1" fmla="*/ 413657 h 3722914"/>
                  <a:gd name="connsiteX2" fmla="*/ 13501 w 1450415"/>
                  <a:gd name="connsiteY2" fmla="*/ 979714 h 3722914"/>
                  <a:gd name="connsiteX3" fmla="*/ 786387 w 1450415"/>
                  <a:gd name="connsiteY3" fmla="*/ 2046514 h 3722914"/>
                  <a:gd name="connsiteX4" fmla="*/ 949673 w 1450415"/>
                  <a:gd name="connsiteY4" fmla="*/ 3200400 h 3722914"/>
                  <a:gd name="connsiteX5" fmla="*/ 1450415 w 1450415"/>
                  <a:gd name="connsiteY5" fmla="*/ 3722914 h 3722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50415" h="3722914">
                    <a:moveTo>
                      <a:pt x="13501" y="0"/>
                    </a:moveTo>
                    <a:cubicBezTo>
                      <a:pt x="144129" y="125185"/>
                      <a:pt x="274758" y="250371"/>
                      <a:pt x="274758" y="413657"/>
                    </a:cubicBezTo>
                    <a:cubicBezTo>
                      <a:pt x="274758" y="576943"/>
                      <a:pt x="-71770" y="707571"/>
                      <a:pt x="13501" y="979714"/>
                    </a:cubicBezTo>
                    <a:cubicBezTo>
                      <a:pt x="98772" y="1251857"/>
                      <a:pt x="630358" y="1676400"/>
                      <a:pt x="786387" y="2046514"/>
                    </a:cubicBezTo>
                    <a:cubicBezTo>
                      <a:pt x="942416" y="2416628"/>
                      <a:pt x="839002" y="2921000"/>
                      <a:pt x="949673" y="3200400"/>
                    </a:cubicBezTo>
                    <a:cubicBezTo>
                      <a:pt x="1060344" y="3479800"/>
                      <a:pt x="1255379" y="3601357"/>
                      <a:pt x="1450415" y="3722914"/>
                    </a:cubicBezTo>
                  </a:path>
                </a:pathLst>
              </a:custGeom>
              <a:noFill/>
              <a:ln w="76200" cap="flat" cmpd="sng" algn="ctr">
                <a:solidFill>
                  <a:srgbClr val="FF9999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dist="35921" dir="2700000" algn="ctr" rotWithShape="0">
                  <a:schemeClr val="bg2"/>
                </a:outerShdw>
                <a:softEdge rad="31750"/>
              </a:effectLst>
              <a:ex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標楷體" pitchFamily="65" charset="-120"/>
                </a:endParaRPr>
              </a:p>
            </p:txBody>
          </p:sp>
        </p:grpSp>
        <p:grpSp>
          <p:nvGrpSpPr>
            <p:cNvPr id="27" name="群組 26"/>
            <p:cNvGrpSpPr/>
            <p:nvPr/>
          </p:nvGrpSpPr>
          <p:grpSpPr>
            <a:xfrm>
              <a:off x="305455" y="486056"/>
              <a:ext cx="687145" cy="2597538"/>
              <a:chOff x="6660232" y="476672"/>
              <a:chExt cx="1457908" cy="5511167"/>
            </a:xfrm>
          </p:grpSpPr>
          <p:sp>
            <p:nvSpPr>
              <p:cNvPr id="28" name="心形 27"/>
              <p:cNvSpPr/>
              <p:nvPr/>
            </p:nvSpPr>
            <p:spPr bwMode="auto">
              <a:xfrm>
                <a:off x="6660232" y="476672"/>
                <a:ext cx="1457908" cy="1512168"/>
              </a:xfrm>
              <a:prstGeom prst="heart">
                <a:avLst/>
              </a:prstGeom>
              <a:solidFill>
                <a:schemeClr val="bg2">
                  <a:lumMod val="75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0"/>
              </a:effectLst>
              <a:ex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標楷體" pitchFamily="65" charset="-120"/>
                </a:endParaRPr>
              </a:p>
            </p:txBody>
          </p:sp>
          <p:sp>
            <p:nvSpPr>
              <p:cNvPr id="29" name="手繪多邊形 28"/>
              <p:cNvSpPr/>
              <p:nvPr/>
            </p:nvSpPr>
            <p:spPr bwMode="auto">
              <a:xfrm rot="420878">
                <a:off x="7048079" y="1546459"/>
                <a:ext cx="603788" cy="4441380"/>
              </a:xfrm>
              <a:custGeom>
                <a:avLst/>
                <a:gdLst>
                  <a:gd name="connsiteX0" fmla="*/ 13501 w 1450415"/>
                  <a:gd name="connsiteY0" fmla="*/ 0 h 3722914"/>
                  <a:gd name="connsiteX1" fmla="*/ 274758 w 1450415"/>
                  <a:gd name="connsiteY1" fmla="*/ 413657 h 3722914"/>
                  <a:gd name="connsiteX2" fmla="*/ 13501 w 1450415"/>
                  <a:gd name="connsiteY2" fmla="*/ 979714 h 3722914"/>
                  <a:gd name="connsiteX3" fmla="*/ 786387 w 1450415"/>
                  <a:gd name="connsiteY3" fmla="*/ 2046514 h 3722914"/>
                  <a:gd name="connsiteX4" fmla="*/ 949673 w 1450415"/>
                  <a:gd name="connsiteY4" fmla="*/ 3200400 h 3722914"/>
                  <a:gd name="connsiteX5" fmla="*/ 1450415 w 1450415"/>
                  <a:gd name="connsiteY5" fmla="*/ 3722914 h 3722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50415" h="3722914">
                    <a:moveTo>
                      <a:pt x="13501" y="0"/>
                    </a:moveTo>
                    <a:cubicBezTo>
                      <a:pt x="144129" y="125185"/>
                      <a:pt x="274758" y="250371"/>
                      <a:pt x="274758" y="413657"/>
                    </a:cubicBezTo>
                    <a:cubicBezTo>
                      <a:pt x="274758" y="576943"/>
                      <a:pt x="-71770" y="707571"/>
                      <a:pt x="13501" y="979714"/>
                    </a:cubicBezTo>
                    <a:cubicBezTo>
                      <a:pt x="98772" y="1251857"/>
                      <a:pt x="630358" y="1676400"/>
                      <a:pt x="786387" y="2046514"/>
                    </a:cubicBezTo>
                    <a:cubicBezTo>
                      <a:pt x="942416" y="2416628"/>
                      <a:pt x="839002" y="2921000"/>
                      <a:pt x="949673" y="3200400"/>
                    </a:cubicBezTo>
                    <a:cubicBezTo>
                      <a:pt x="1060344" y="3479800"/>
                      <a:pt x="1255379" y="3601357"/>
                      <a:pt x="1450415" y="3722914"/>
                    </a:cubicBezTo>
                  </a:path>
                </a:pathLst>
              </a:custGeom>
              <a:noFill/>
              <a:ln w="76200" cap="flat" cmpd="sng" algn="ctr">
                <a:solidFill>
                  <a:schemeClr val="bg2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dist="35921" dir="2700000" algn="ctr" rotWithShape="0">
                  <a:schemeClr val="bg2"/>
                </a:outerShdw>
                <a:softEdge rad="31750"/>
              </a:effectLst>
              <a:ex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標楷體" pitchFamily="65" charset="-120"/>
                </a:endParaRPr>
              </a:p>
            </p:txBody>
          </p:sp>
        </p:grpSp>
      </p:grpSp>
      <p:sp>
        <p:nvSpPr>
          <p:cNvPr id="32" name="橢圓 31"/>
          <p:cNvSpPr/>
          <p:nvPr/>
        </p:nvSpPr>
        <p:spPr>
          <a:xfrm>
            <a:off x="3828837" y="925905"/>
            <a:ext cx="1499342" cy="1492511"/>
          </a:xfrm>
          <a:prstGeom prst="ellipse">
            <a:avLst/>
          </a:prstGeom>
          <a:solidFill>
            <a:srgbClr val="FF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000"/>
          </a:p>
        </p:txBody>
      </p:sp>
      <p:sp>
        <p:nvSpPr>
          <p:cNvPr id="33" name="橢圓 32"/>
          <p:cNvSpPr/>
          <p:nvPr/>
        </p:nvSpPr>
        <p:spPr>
          <a:xfrm>
            <a:off x="972197" y="925906"/>
            <a:ext cx="1499342" cy="1492511"/>
          </a:xfrm>
          <a:prstGeom prst="ellipse">
            <a:avLst/>
          </a:prstGeom>
          <a:solidFill>
            <a:srgbClr val="66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000"/>
          </a:p>
        </p:txBody>
      </p:sp>
      <p:pic>
        <p:nvPicPr>
          <p:cNvPr id="34" name="Picture 3" descr="D:\1.企劃科-組編【組編、學校、員工協助方案】\04_員工協助方案(EAP)\00員工協助方案\@員工協助方案@\107年\1070502懶人包\新增資料夾\diamond.bmp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618" y="1113050"/>
            <a:ext cx="1180499" cy="1180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D:\1.企劃科-組編【組編、學校、員工協助方案】\04_員工協助方案(EAP)\00員工協助方案\@員工協助方案@\107年\1070502懶人包\新增資料夾\save-money-icon@2x-300x300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975" y="925905"/>
            <a:ext cx="1545721" cy="1545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5" descr="D:\1.企劃科-組編【組編、學校、員工協助方案】\04_員工協助方案(EAP)\00員工協助方案\@員工協助方案@\107年\1070502懶人包\新增資料夾\lock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3077" y1="14729" x2="23077" y2="14729"/>
                        <a14:foregroundMark x1="31282" y1="10465" x2="31282" y2="10465"/>
                        <a14:foregroundMark x1="37436" y1="8527" x2="37436" y2="8527"/>
                        <a14:foregroundMark x1="50769" y1="6589" x2="50769" y2="6589"/>
                        <a14:foregroundMark x1="79487" y1="32171" x2="79487" y2="32171"/>
                        <a14:foregroundMark x1="70256" y1="12016" x2="70256" y2="12016"/>
                        <a14:foregroundMark x1="81538" y1="62791" x2="81538" y2="62791"/>
                        <a14:foregroundMark x1="17436" y1="58527" x2="17436" y2="58527"/>
                        <a14:foregroundMark x1="14359" y1="43411" x2="14359" y2="43411"/>
                        <a14:foregroundMark x1="17949" y1="74806" x2="17949" y2="74806"/>
                        <a14:foregroundMark x1="38974" y1="82171" x2="42564" y2="81395"/>
                        <a14:foregroundMark x1="82564" y1="83333" x2="82564" y2="83333"/>
                        <a14:foregroundMark x1="60000" y1="7752" x2="60000" y2="7752"/>
                        <a14:foregroundMark x1="72308" y1="21705" x2="72308" y2="21705"/>
                        <a14:backgroundMark x1="11795" y1="9690" x2="11795" y2="9690"/>
                        <a14:backgroundMark x1="7692" y1="22868" x2="7692" y2="22868"/>
                        <a14:backgroundMark x1="45641" y1="29845" x2="45641" y2="29845"/>
                        <a14:backgroundMark x1="51282" y1="22093" x2="51282" y2="22093"/>
                        <a14:backgroundMark x1="95385" y1="86047" x2="95385" y2="86047"/>
                        <a14:backgroundMark x1="93333" y1="24419" x2="93333" y2="244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662" y="1052924"/>
            <a:ext cx="849657" cy="1124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文字方塊 36"/>
          <p:cNvSpPr txBox="1"/>
          <p:nvPr/>
        </p:nvSpPr>
        <p:spPr>
          <a:xfrm>
            <a:off x="1270462" y="2530360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專業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605949" y="3361053"/>
            <a:ext cx="24554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 dirty="0" smtClean="0">
                <a:solidFill>
                  <a:srgbClr val="66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諮詢</a:t>
            </a:r>
            <a:r>
              <a:rPr lang="en-US" altLang="zh-TW" sz="1600" b="1" dirty="0" smtClean="0">
                <a:solidFill>
                  <a:srgbClr val="66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b="1" dirty="0" smtClean="0">
                <a:solidFill>
                  <a:srgbClr val="66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商</a:t>
            </a:r>
            <a:r>
              <a:rPr lang="en-US" altLang="zh-TW" sz="1600" b="1" dirty="0" smtClean="0">
                <a:solidFill>
                  <a:srgbClr val="66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b="1" dirty="0" smtClean="0">
                <a:solidFill>
                  <a:srgbClr val="66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團隊有</a:t>
            </a:r>
            <a:r>
              <a:rPr lang="zh-TW" altLang="en-US" sz="1600" b="1" dirty="0">
                <a:solidFill>
                  <a:srgbClr val="66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醫事</a:t>
            </a:r>
            <a:r>
              <a:rPr lang="zh-TW" altLang="en-US" sz="1600" b="1" dirty="0" smtClean="0">
                <a:solidFill>
                  <a:srgbClr val="66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人員、心理師、律師、財務及管理專業人員</a:t>
            </a:r>
            <a:endParaRPr lang="zh-TW" altLang="en-US" sz="1600" b="1" dirty="0">
              <a:solidFill>
                <a:srgbClr val="66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4229694" y="2509096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保密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3551131" y="3353170"/>
            <a:ext cx="245544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 dirty="0">
                <a:solidFill>
                  <a:srgbClr val="F214C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訂有「新北市政府員工協助方案資料保存及調閱作業要點</a:t>
            </a:r>
            <a:r>
              <a:rPr lang="zh-TW" altLang="en-US" sz="1600" b="1" dirty="0" smtClean="0">
                <a:solidFill>
                  <a:srgbClr val="F214C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en-US" altLang="zh-TW" sz="1600" dirty="0" smtClean="0">
                <a:solidFill>
                  <a:srgbClr val="F214C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1600" dirty="0" smtClean="0">
                <a:solidFill>
                  <a:srgbClr val="F214C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6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</a:t>
            </a:r>
            <a:r>
              <a:rPr lang="zh-TW" altLang="en-US" sz="16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密件</a:t>
            </a:r>
            <a:r>
              <a:rPr lang="zh-TW" altLang="en-US" sz="16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收存</a:t>
            </a:r>
            <a:r>
              <a:rPr lang="en-US" altLang="zh-TW" sz="16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16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6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完整</a:t>
            </a:r>
            <a:r>
              <a:rPr lang="zh-TW" altLang="en-US" sz="16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保護個資</a:t>
            </a:r>
            <a:endParaRPr lang="en-US" altLang="zh-TW" sz="1600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6971163" y="2508471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免費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文字方塊 41"/>
          <p:cNvSpPr txBox="1"/>
          <p:nvPr/>
        </p:nvSpPr>
        <p:spPr>
          <a:xfrm>
            <a:off x="6284079" y="3372907"/>
            <a:ext cx="24554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本府員工每人每年</a:t>
            </a:r>
            <a:r>
              <a:rPr lang="en-US" altLang="zh-TW" sz="1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1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小時免費</a:t>
            </a:r>
            <a:r>
              <a:rPr lang="zh-TW" altLang="en-US" sz="16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諮詢</a:t>
            </a:r>
            <a:r>
              <a:rPr lang="en-US" altLang="zh-TW" sz="16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商</a:t>
            </a:r>
            <a:r>
              <a:rPr lang="en-US" altLang="zh-TW" sz="16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</a:t>
            </a:r>
            <a:endParaRPr lang="zh-TW" altLang="en-US" sz="16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43" name="直線接點 42"/>
          <p:cNvCxnSpPr/>
          <p:nvPr/>
        </p:nvCxnSpPr>
        <p:spPr>
          <a:xfrm flipV="1">
            <a:off x="730724" y="3215885"/>
            <a:ext cx="2170695" cy="1850"/>
          </a:xfrm>
          <a:prstGeom prst="line">
            <a:avLst/>
          </a:prstGeom>
          <a:ln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/>
          <p:cNvCxnSpPr/>
          <p:nvPr/>
        </p:nvCxnSpPr>
        <p:spPr>
          <a:xfrm flipV="1">
            <a:off x="3693507" y="3176976"/>
            <a:ext cx="2170695" cy="1850"/>
          </a:xfrm>
          <a:prstGeom prst="line">
            <a:avLst/>
          </a:prstGeom>
          <a:ln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/>
          <p:cNvCxnSpPr/>
          <p:nvPr/>
        </p:nvCxnSpPr>
        <p:spPr>
          <a:xfrm flipV="1">
            <a:off x="6392132" y="3169888"/>
            <a:ext cx="2170695" cy="185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字方塊 3"/>
          <p:cNvSpPr txBox="1"/>
          <p:nvPr/>
        </p:nvSpPr>
        <p:spPr>
          <a:xfrm>
            <a:off x="803672" y="162560"/>
            <a:ext cx="6269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32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本府員工協助方案的特點為何？</a:t>
            </a:r>
            <a:endParaRPr lang="zh-TW" alt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文字方塊 45"/>
          <p:cNvSpPr txBox="1"/>
          <p:nvPr/>
        </p:nvSpPr>
        <p:spPr>
          <a:xfrm>
            <a:off x="4405725" y="4796501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10</a:t>
            </a:r>
            <a:endParaRPr lang="zh-TW" altLang="en-US" sz="20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9470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群組 16"/>
          <p:cNvGrpSpPr/>
          <p:nvPr/>
        </p:nvGrpSpPr>
        <p:grpSpPr>
          <a:xfrm>
            <a:off x="-16836" y="0"/>
            <a:ext cx="9198430" cy="5218045"/>
            <a:chOff x="-54430" y="-99392"/>
            <a:chExt cx="9198430" cy="6957392"/>
          </a:xfrm>
        </p:grpSpPr>
        <p:pic>
          <p:nvPicPr>
            <p:cNvPr id="18" name="圖片 17"/>
            <p:cNvPicPr>
              <a:picLocks noChangeAspect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4430" y="-99392"/>
              <a:ext cx="9198430" cy="6957392"/>
            </a:xfrm>
            <a:prstGeom prst="rect">
              <a:avLst/>
            </a:prstGeom>
          </p:spPr>
        </p:pic>
        <p:grpSp>
          <p:nvGrpSpPr>
            <p:cNvPr id="19" name="群組 18"/>
            <p:cNvGrpSpPr/>
            <p:nvPr/>
          </p:nvGrpSpPr>
          <p:grpSpPr>
            <a:xfrm>
              <a:off x="541948" y="127393"/>
              <a:ext cx="938500" cy="3354470"/>
              <a:chOff x="7389186" y="980728"/>
              <a:chExt cx="1721548" cy="6153316"/>
            </a:xfrm>
          </p:grpSpPr>
          <p:sp>
            <p:nvSpPr>
              <p:cNvPr id="23" name="心形 22"/>
              <p:cNvSpPr/>
              <p:nvPr/>
            </p:nvSpPr>
            <p:spPr bwMode="auto">
              <a:xfrm>
                <a:off x="7389186" y="980728"/>
                <a:ext cx="1721548" cy="1591681"/>
              </a:xfrm>
              <a:prstGeom prst="heart">
                <a:avLst/>
              </a:prstGeom>
              <a:solidFill>
                <a:srgbClr val="FF99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0"/>
              </a:effectLst>
              <a:ex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標楷體" pitchFamily="65" charset="-120"/>
                </a:endParaRPr>
              </a:p>
            </p:txBody>
          </p:sp>
          <p:sp>
            <p:nvSpPr>
              <p:cNvPr id="24" name="手繪多邊形 23"/>
              <p:cNvSpPr/>
              <p:nvPr/>
            </p:nvSpPr>
            <p:spPr bwMode="auto">
              <a:xfrm flipH="1">
                <a:off x="7791027" y="2149788"/>
                <a:ext cx="518385" cy="4984256"/>
              </a:xfrm>
              <a:custGeom>
                <a:avLst/>
                <a:gdLst>
                  <a:gd name="connsiteX0" fmla="*/ 13501 w 1450415"/>
                  <a:gd name="connsiteY0" fmla="*/ 0 h 3722914"/>
                  <a:gd name="connsiteX1" fmla="*/ 274758 w 1450415"/>
                  <a:gd name="connsiteY1" fmla="*/ 413657 h 3722914"/>
                  <a:gd name="connsiteX2" fmla="*/ 13501 w 1450415"/>
                  <a:gd name="connsiteY2" fmla="*/ 979714 h 3722914"/>
                  <a:gd name="connsiteX3" fmla="*/ 786387 w 1450415"/>
                  <a:gd name="connsiteY3" fmla="*/ 2046514 h 3722914"/>
                  <a:gd name="connsiteX4" fmla="*/ 949673 w 1450415"/>
                  <a:gd name="connsiteY4" fmla="*/ 3200400 h 3722914"/>
                  <a:gd name="connsiteX5" fmla="*/ 1450415 w 1450415"/>
                  <a:gd name="connsiteY5" fmla="*/ 3722914 h 3722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50415" h="3722914">
                    <a:moveTo>
                      <a:pt x="13501" y="0"/>
                    </a:moveTo>
                    <a:cubicBezTo>
                      <a:pt x="144129" y="125185"/>
                      <a:pt x="274758" y="250371"/>
                      <a:pt x="274758" y="413657"/>
                    </a:cubicBezTo>
                    <a:cubicBezTo>
                      <a:pt x="274758" y="576943"/>
                      <a:pt x="-71770" y="707571"/>
                      <a:pt x="13501" y="979714"/>
                    </a:cubicBezTo>
                    <a:cubicBezTo>
                      <a:pt x="98772" y="1251857"/>
                      <a:pt x="630358" y="1676400"/>
                      <a:pt x="786387" y="2046514"/>
                    </a:cubicBezTo>
                    <a:cubicBezTo>
                      <a:pt x="942416" y="2416628"/>
                      <a:pt x="839002" y="2921000"/>
                      <a:pt x="949673" y="3200400"/>
                    </a:cubicBezTo>
                    <a:cubicBezTo>
                      <a:pt x="1060344" y="3479800"/>
                      <a:pt x="1255379" y="3601357"/>
                      <a:pt x="1450415" y="3722914"/>
                    </a:cubicBezTo>
                  </a:path>
                </a:pathLst>
              </a:custGeom>
              <a:noFill/>
              <a:ln w="76200" cap="flat" cmpd="sng" algn="ctr">
                <a:solidFill>
                  <a:srgbClr val="FF9999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dist="35921" dir="2700000" algn="ctr" rotWithShape="0">
                  <a:schemeClr val="bg2"/>
                </a:outerShdw>
                <a:softEdge rad="31750"/>
              </a:effectLst>
              <a:ex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標楷體" pitchFamily="65" charset="-120"/>
                </a:endParaRPr>
              </a:p>
            </p:txBody>
          </p:sp>
        </p:grpSp>
        <p:grpSp>
          <p:nvGrpSpPr>
            <p:cNvPr id="20" name="群組 19"/>
            <p:cNvGrpSpPr/>
            <p:nvPr/>
          </p:nvGrpSpPr>
          <p:grpSpPr>
            <a:xfrm>
              <a:off x="305455" y="486056"/>
              <a:ext cx="687145" cy="2597538"/>
              <a:chOff x="6660232" y="476672"/>
              <a:chExt cx="1457908" cy="5511167"/>
            </a:xfrm>
          </p:grpSpPr>
          <p:sp>
            <p:nvSpPr>
              <p:cNvPr id="21" name="心形 20"/>
              <p:cNvSpPr/>
              <p:nvPr/>
            </p:nvSpPr>
            <p:spPr bwMode="auto">
              <a:xfrm>
                <a:off x="6660232" y="476672"/>
                <a:ext cx="1457908" cy="1512168"/>
              </a:xfrm>
              <a:prstGeom prst="heart">
                <a:avLst/>
              </a:prstGeom>
              <a:solidFill>
                <a:schemeClr val="bg2">
                  <a:lumMod val="75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0"/>
              </a:effectLst>
              <a:ex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標楷體" pitchFamily="65" charset="-120"/>
                </a:endParaRPr>
              </a:p>
            </p:txBody>
          </p:sp>
          <p:sp>
            <p:nvSpPr>
              <p:cNvPr id="22" name="手繪多邊形 21"/>
              <p:cNvSpPr/>
              <p:nvPr/>
            </p:nvSpPr>
            <p:spPr bwMode="auto">
              <a:xfrm rot="420878">
                <a:off x="7048079" y="1546459"/>
                <a:ext cx="603788" cy="4441380"/>
              </a:xfrm>
              <a:custGeom>
                <a:avLst/>
                <a:gdLst>
                  <a:gd name="connsiteX0" fmla="*/ 13501 w 1450415"/>
                  <a:gd name="connsiteY0" fmla="*/ 0 h 3722914"/>
                  <a:gd name="connsiteX1" fmla="*/ 274758 w 1450415"/>
                  <a:gd name="connsiteY1" fmla="*/ 413657 h 3722914"/>
                  <a:gd name="connsiteX2" fmla="*/ 13501 w 1450415"/>
                  <a:gd name="connsiteY2" fmla="*/ 979714 h 3722914"/>
                  <a:gd name="connsiteX3" fmla="*/ 786387 w 1450415"/>
                  <a:gd name="connsiteY3" fmla="*/ 2046514 h 3722914"/>
                  <a:gd name="connsiteX4" fmla="*/ 949673 w 1450415"/>
                  <a:gd name="connsiteY4" fmla="*/ 3200400 h 3722914"/>
                  <a:gd name="connsiteX5" fmla="*/ 1450415 w 1450415"/>
                  <a:gd name="connsiteY5" fmla="*/ 3722914 h 3722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50415" h="3722914">
                    <a:moveTo>
                      <a:pt x="13501" y="0"/>
                    </a:moveTo>
                    <a:cubicBezTo>
                      <a:pt x="144129" y="125185"/>
                      <a:pt x="274758" y="250371"/>
                      <a:pt x="274758" y="413657"/>
                    </a:cubicBezTo>
                    <a:cubicBezTo>
                      <a:pt x="274758" y="576943"/>
                      <a:pt x="-71770" y="707571"/>
                      <a:pt x="13501" y="979714"/>
                    </a:cubicBezTo>
                    <a:cubicBezTo>
                      <a:pt x="98772" y="1251857"/>
                      <a:pt x="630358" y="1676400"/>
                      <a:pt x="786387" y="2046514"/>
                    </a:cubicBezTo>
                    <a:cubicBezTo>
                      <a:pt x="942416" y="2416628"/>
                      <a:pt x="839002" y="2921000"/>
                      <a:pt x="949673" y="3200400"/>
                    </a:cubicBezTo>
                    <a:cubicBezTo>
                      <a:pt x="1060344" y="3479800"/>
                      <a:pt x="1255379" y="3601357"/>
                      <a:pt x="1450415" y="3722914"/>
                    </a:cubicBezTo>
                  </a:path>
                </a:pathLst>
              </a:custGeom>
              <a:noFill/>
              <a:ln w="76200" cap="flat" cmpd="sng" algn="ctr">
                <a:solidFill>
                  <a:schemeClr val="bg2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dist="35921" dir="2700000" algn="ctr" rotWithShape="0">
                  <a:schemeClr val="bg2"/>
                </a:outerShdw>
                <a:softEdge rad="31750"/>
              </a:effectLst>
              <a:ex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標楷體" pitchFamily="65" charset="-120"/>
                </a:endParaRPr>
              </a:p>
            </p:txBody>
          </p:sp>
        </p:grpSp>
      </p:grpSp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91" y="1181297"/>
            <a:ext cx="8647272" cy="4036748"/>
          </a:xfrm>
          <a:prstGeom prst="rect">
            <a:avLst/>
          </a:prstGeom>
        </p:spPr>
      </p:pic>
      <p:sp>
        <p:nvSpPr>
          <p:cNvPr id="27" name="文字版面配置區 14"/>
          <p:cNvSpPr txBox="1">
            <a:spLocks noGrp="1"/>
          </p:cNvSpPr>
          <p:nvPr>
            <p:ph type="title"/>
          </p:nvPr>
        </p:nvSpPr>
        <p:spPr bwMode="auto">
          <a:xfrm>
            <a:off x="1518042" y="20766"/>
            <a:ext cx="653951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lang="en-US" altLang="zh-TW" sz="3600" b="1" dirty="0">
                <a:solidFill>
                  <a:srgbClr val="3366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4.</a:t>
            </a:r>
            <a:r>
              <a:rPr lang="zh-TW" altLang="en-US" sz="3600" b="1" dirty="0">
                <a:solidFill>
                  <a:srgbClr val="3366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如何申請員工協助方案</a:t>
            </a:r>
            <a:r>
              <a:rPr lang="zh-TW" altLang="en-US" sz="3600" b="1" dirty="0" smtClean="0">
                <a:solidFill>
                  <a:srgbClr val="3366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？</a:t>
            </a:r>
            <a:endParaRPr kumimoji="1" lang="en-US" altLang="zh-TW" sz="3600" b="1" dirty="0"/>
          </a:p>
        </p:txBody>
      </p:sp>
      <p:sp>
        <p:nvSpPr>
          <p:cNvPr id="7" name="文字方塊 6"/>
          <p:cNvSpPr txBox="1"/>
          <p:nvPr/>
        </p:nvSpPr>
        <p:spPr>
          <a:xfrm>
            <a:off x="1623482" y="706355"/>
            <a:ext cx="53117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步驟</a:t>
            </a:r>
            <a:r>
              <a:rPr lang="en-US" altLang="zh-TW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：本府人事處網站</a:t>
            </a:r>
            <a:r>
              <a:rPr lang="en-US" altLang="zh-TW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員工協助方案專區</a:t>
            </a:r>
            <a:endParaRPr lang="en-US" altLang="zh-TW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2904852" y="2603318"/>
            <a:ext cx="746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①</a:t>
            </a:r>
            <a:endParaRPr lang="zh-TW" alt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4405725" y="4820251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11</a:t>
            </a:r>
            <a:endParaRPr lang="zh-TW" altLang="en-US" sz="20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346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群組 16"/>
          <p:cNvGrpSpPr/>
          <p:nvPr/>
        </p:nvGrpSpPr>
        <p:grpSpPr>
          <a:xfrm>
            <a:off x="0" y="7620"/>
            <a:ext cx="9198430" cy="5218044"/>
            <a:chOff x="-54430" y="-99392"/>
            <a:chExt cx="9198430" cy="6957392"/>
          </a:xfrm>
        </p:grpSpPr>
        <p:pic>
          <p:nvPicPr>
            <p:cNvPr id="18" name="圖片 17"/>
            <p:cNvPicPr>
              <a:picLocks noChangeAspect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4430" y="-99392"/>
              <a:ext cx="9198430" cy="6957392"/>
            </a:xfrm>
            <a:prstGeom prst="rect">
              <a:avLst/>
            </a:prstGeom>
          </p:spPr>
        </p:pic>
        <p:grpSp>
          <p:nvGrpSpPr>
            <p:cNvPr id="19" name="群組 18"/>
            <p:cNvGrpSpPr/>
            <p:nvPr/>
          </p:nvGrpSpPr>
          <p:grpSpPr>
            <a:xfrm>
              <a:off x="541948" y="127393"/>
              <a:ext cx="938500" cy="3354470"/>
              <a:chOff x="7389186" y="980728"/>
              <a:chExt cx="1721548" cy="6153316"/>
            </a:xfrm>
          </p:grpSpPr>
          <p:sp>
            <p:nvSpPr>
              <p:cNvPr id="23" name="心形 22"/>
              <p:cNvSpPr/>
              <p:nvPr/>
            </p:nvSpPr>
            <p:spPr bwMode="auto">
              <a:xfrm>
                <a:off x="7389186" y="980728"/>
                <a:ext cx="1721548" cy="1591681"/>
              </a:xfrm>
              <a:prstGeom prst="heart">
                <a:avLst/>
              </a:prstGeom>
              <a:solidFill>
                <a:srgbClr val="FF99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0"/>
              </a:effectLst>
              <a:ex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zh-TW" altLang="en-US" sz="2800" smtClean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</a:endParaRPr>
              </a:p>
            </p:txBody>
          </p:sp>
          <p:sp>
            <p:nvSpPr>
              <p:cNvPr id="24" name="手繪多邊形 23"/>
              <p:cNvSpPr/>
              <p:nvPr/>
            </p:nvSpPr>
            <p:spPr bwMode="auto">
              <a:xfrm flipH="1">
                <a:off x="7791027" y="2149788"/>
                <a:ext cx="518385" cy="4984256"/>
              </a:xfrm>
              <a:custGeom>
                <a:avLst/>
                <a:gdLst>
                  <a:gd name="connsiteX0" fmla="*/ 13501 w 1450415"/>
                  <a:gd name="connsiteY0" fmla="*/ 0 h 3722914"/>
                  <a:gd name="connsiteX1" fmla="*/ 274758 w 1450415"/>
                  <a:gd name="connsiteY1" fmla="*/ 413657 h 3722914"/>
                  <a:gd name="connsiteX2" fmla="*/ 13501 w 1450415"/>
                  <a:gd name="connsiteY2" fmla="*/ 979714 h 3722914"/>
                  <a:gd name="connsiteX3" fmla="*/ 786387 w 1450415"/>
                  <a:gd name="connsiteY3" fmla="*/ 2046514 h 3722914"/>
                  <a:gd name="connsiteX4" fmla="*/ 949673 w 1450415"/>
                  <a:gd name="connsiteY4" fmla="*/ 3200400 h 3722914"/>
                  <a:gd name="connsiteX5" fmla="*/ 1450415 w 1450415"/>
                  <a:gd name="connsiteY5" fmla="*/ 3722914 h 3722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50415" h="3722914">
                    <a:moveTo>
                      <a:pt x="13501" y="0"/>
                    </a:moveTo>
                    <a:cubicBezTo>
                      <a:pt x="144129" y="125185"/>
                      <a:pt x="274758" y="250371"/>
                      <a:pt x="274758" y="413657"/>
                    </a:cubicBezTo>
                    <a:cubicBezTo>
                      <a:pt x="274758" y="576943"/>
                      <a:pt x="-71770" y="707571"/>
                      <a:pt x="13501" y="979714"/>
                    </a:cubicBezTo>
                    <a:cubicBezTo>
                      <a:pt x="98772" y="1251857"/>
                      <a:pt x="630358" y="1676400"/>
                      <a:pt x="786387" y="2046514"/>
                    </a:cubicBezTo>
                    <a:cubicBezTo>
                      <a:pt x="942416" y="2416628"/>
                      <a:pt x="839002" y="2921000"/>
                      <a:pt x="949673" y="3200400"/>
                    </a:cubicBezTo>
                    <a:cubicBezTo>
                      <a:pt x="1060344" y="3479800"/>
                      <a:pt x="1255379" y="3601357"/>
                      <a:pt x="1450415" y="3722914"/>
                    </a:cubicBezTo>
                  </a:path>
                </a:pathLst>
              </a:custGeom>
              <a:noFill/>
              <a:ln w="76200" cap="flat" cmpd="sng" algn="ctr">
                <a:solidFill>
                  <a:srgbClr val="FF9999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dist="35921" dir="2700000" algn="ctr" rotWithShape="0">
                  <a:schemeClr val="bg2"/>
                </a:outerShdw>
                <a:softEdge rad="31750"/>
              </a:effectLst>
              <a:ex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zh-TW" altLang="en-US" sz="2800" smtClean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</a:endParaRPr>
              </a:p>
            </p:txBody>
          </p:sp>
        </p:grpSp>
        <p:grpSp>
          <p:nvGrpSpPr>
            <p:cNvPr id="20" name="群組 19"/>
            <p:cNvGrpSpPr/>
            <p:nvPr/>
          </p:nvGrpSpPr>
          <p:grpSpPr>
            <a:xfrm>
              <a:off x="305455" y="486056"/>
              <a:ext cx="687145" cy="2597538"/>
              <a:chOff x="6660232" y="476672"/>
              <a:chExt cx="1457908" cy="5511167"/>
            </a:xfrm>
          </p:grpSpPr>
          <p:sp>
            <p:nvSpPr>
              <p:cNvPr id="21" name="心形 20"/>
              <p:cNvSpPr/>
              <p:nvPr/>
            </p:nvSpPr>
            <p:spPr bwMode="auto">
              <a:xfrm>
                <a:off x="6660232" y="476672"/>
                <a:ext cx="1457908" cy="1512168"/>
              </a:xfrm>
              <a:prstGeom prst="heart">
                <a:avLst/>
              </a:prstGeom>
              <a:solidFill>
                <a:schemeClr val="bg2">
                  <a:lumMod val="75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0"/>
              </a:effectLst>
              <a:ex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zh-TW" altLang="en-US" sz="2800" smtClean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</a:endParaRPr>
              </a:p>
            </p:txBody>
          </p:sp>
          <p:sp>
            <p:nvSpPr>
              <p:cNvPr id="22" name="手繪多邊形 21"/>
              <p:cNvSpPr/>
              <p:nvPr/>
            </p:nvSpPr>
            <p:spPr bwMode="auto">
              <a:xfrm rot="420878">
                <a:off x="7048079" y="1546459"/>
                <a:ext cx="603788" cy="4441380"/>
              </a:xfrm>
              <a:custGeom>
                <a:avLst/>
                <a:gdLst>
                  <a:gd name="connsiteX0" fmla="*/ 13501 w 1450415"/>
                  <a:gd name="connsiteY0" fmla="*/ 0 h 3722914"/>
                  <a:gd name="connsiteX1" fmla="*/ 274758 w 1450415"/>
                  <a:gd name="connsiteY1" fmla="*/ 413657 h 3722914"/>
                  <a:gd name="connsiteX2" fmla="*/ 13501 w 1450415"/>
                  <a:gd name="connsiteY2" fmla="*/ 979714 h 3722914"/>
                  <a:gd name="connsiteX3" fmla="*/ 786387 w 1450415"/>
                  <a:gd name="connsiteY3" fmla="*/ 2046514 h 3722914"/>
                  <a:gd name="connsiteX4" fmla="*/ 949673 w 1450415"/>
                  <a:gd name="connsiteY4" fmla="*/ 3200400 h 3722914"/>
                  <a:gd name="connsiteX5" fmla="*/ 1450415 w 1450415"/>
                  <a:gd name="connsiteY5" fmla="*/ 3722914 h 3722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50415" h="3722914">
                    <a:moveTo>
                      <a:pt x="13501" y="0"/>
                    </a:moveTo>
                    <a:cubicBezTo>
                      <a:pt x="144129" y="125185"/>
                      <a:pt x="274758" y="250371"/>
                      <a:pt x="274758" y="413657"/>
                    </a:cubicBezTo>
                    <a:cubicBezTo>
                      <a:pt x="274758" y="576943"/>
                      <a:pt x="-71770" y="707571"/>
                      <a:pt x="13501" y="979714"/>
                    </a:cubicBezTo>
                    <a:cubicBezTo>
                      <a:pt x="98772" y="1251857"/>
                      <a:pt x="630358" y="1676400"/>
                      <a:pt x="786387" y="2046514"/>
                    </a:cubicBezTo>
                    <a:cubicBezTo>
                      <a:pt x="942416" y="2416628"/>
                      <a:pt x="839002" y="2921000"/>
                      <a:pt x="949673" y="3200400"/>
                    </a:cubicBezTo>
                    <a:cubicBezTo>
                      <a:pt x="1060344" y="3479800"/>
                      <a:pt x="1255379" y="3601357"/>
                      <a:pt x="1450415" y="3722914"/>
                    </a:cubicBezTo>
                  </a:path>
                </a:pathLst>
              </a:custGeom>
              <a:noFill/>
              <a:ln w="76200" cap="flat" cmpd="sng" algn="ctr">
                <a:solidFill>
                  <a:schemeClr val="bg2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dist="35921" dir="2700000" algn="ctr" rotWithShape="0">
                  <a:schemeClr val="bg2"/>
                </a:outerShdw>
                <a:softEdge rad="31750"/>
              </a:effectLst>
              <a:ex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50000"/>
                  </a:spcBef>
                  <a:spcAft>
                    <a:spcPct val="0"/>
                  </a:spcAft>
                </a:pPr>
                <a:endParaRPr kumimoji="1" lang="zh-TW" altLang="en-US" sz="2800" smtClean="0">
                  <a:solidFill>
                    <a:prstClr val="black"/>
                  </a:solidFill>
                  <a:latin typeface="Times New Roman" pitchFamily="18" charset="0"/>
                  <a:ea typeface="標楷體" pitchFamily="65" charset="-120"/>
                </a:endParaRPr>
              </a:p>
            </p:txBody>
          </p:sp>
        </p:grpSp>
      </p:grpSp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038" y="1074032"/>
            <a:ext cx="5683762" cy="4098046"/>
          </a:xfrm>
          <a:prstGeom prst="rect">
            <a:avLst/>
          </a:prstGeom>
        </p:spPr>
      </p:pic>
      <p:sp>
        <p:nvSpPr>
          <p:cNvPr id="27" name="矩形 2"/>
          <p:cNvSpPr>
            <a:spLocks noChangeArrowheads="1"/>
          </p:cNvSpPr>
          <p:nvPr/>
        </p:nvSpPr>
        <p:spPr bwMode="auto">
          <a:xfrm>
            <a:off x="2728339" y="2406362"/>
            <a:ext cx="1440179" cy="304154"/>
          </a:xfrm>
          <a:prstGeom prst="rect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rgbClr val="003399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rgbClr val="0099CC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rgbClr val="0099CC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rgbClr val="0099CC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rgbClr val="0099CC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0099CC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0099CC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0099CC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0099CC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defTabSz="914400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zh-TW" altLang="en-US" sz="2800">
              <a:solidFill>
                <a:prstClr val="black"/>
              </a:solidFill>
              <a:ea typeface="標楷體" pitchFamily="65" charset="-120"/>
            </a:endParaRPr>
          </a:p>
        </p:txBody>
      </p:sp>
      <p:sp>
        <p:nvSpPr>
          <p:cNvPr id="37" name="矩形 2"/>
          <p:cNvSpPr>
            <a:spLocks noChangeArrowheads="1"/>
          </p:cNvSpPr>
          <p:nvPr/>
        </p:nvSpPr>
        <p:spPr bwMode="auto">
          <a:xfrm>
            <a:off x="2422638" y="2089636"/>
            <a:ext cx="823482" cy="230450"/>
          </a:xfrm>
          <a:prstGeom prst="rect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rgbClr val="003399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rgbClr val="0099CC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rgbClr val="0099CC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rgbClr val="0099CC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rgbClr val="0099CC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0099CC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0099CC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0099CC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0099CC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defTabSz="914400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zh-TW" altLang="en-US" sz="2800">
              <a:solidFill>
                <a:prstClr val="black"/>
              </a:solidFill>
              <a:ea typeface="標楷體" pitchFamily="65" charset="-120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493243" y="243035"/>
            <a:ext cx="82119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步驟</a:t>
            </a:r>
            <a:r>
              <a:rPr lang="en-US" altLang="zh-TW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</a:t>
            </a:r>
            <a:r>
              <a:rPr lang="zh-TW" alt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：下載申請表填好後，直接寄至本府專用信箱即可，會有專人與您聯繫唷～</a:t>
            </a:r>
            <a:endParaRPr lang="en-US" altLang="zh-TW" sz="2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3238500" y="1849644"/>
            <a:ext cx="5910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②</a:t>
            </a:r>
            <a:endParaRPr lang="zh-TW" alt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4168518" y="2391276"/>
            <a:ext cx="502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③</a:t>
            </a:r>
            <a:endParaRPr lang="zh-TW" alt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4" name="Picture 2" descr="C:\Users\AQ0616\Downloads\email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backgroundMark x1="12200" y1="12600" x2="12200" y2="12600"/>
                        <a14:backgroundMark x1="17600" y1="9600" x2="17600" y2="9600"/>
                        <a14:backgroundMark x1="64400" y1="7200" x2="65600" y2="7200"/>
                        <a14:backgroundMark x1="90200" y1="12000" x2="90200" y2="12000"/>
                        <a14:backgroundMark x1="90400" y1="21600" x2="92600" y2="24200"/>
                        <a14:backgroundMark x1="95800" y1="28200" x2="97400" y2="31200"/>
                        <a14:backgroundMark x1="97400" y1="64800" x2="97400" y2="65600"/>
                        <a14:backgroundMark x1="95000" y1="78200" x2="93800" y2="80400"/>
                        <a14:backgroundMark x1="87800" y1="87200" x2="86600" y2="88200"/>
                        <a14:backgroundMark x1="75400" y1="95400" x2="75400" y2="95400"/>
                        <a14:backgroundMark x1="17800" y1="96800" x2="17800" y2="96800"/>
                        <a14:backgroundMark x1="10000" y1="89000" x2="10000" y2="89000"/>
                        <a14:backgroundMark x1="8000" y1="81000" x2="8000" y2="81000"/>
                        <a14:backgroundMark x1="3800" y1="72200" x2="3800" y2="72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465" y="3287265"/>
            <a:ext cx="1814721" cy="1814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文字方塊 24"/>
          <p:cNvSpPr txBox="1"/>
          <p:nvPr/>
        </p:nvSpPr>
        <p:spPr>
          <a:xfrm>
            <a:off x="4405725" y="4820251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12</a:t>
            </a:r>
            <a:endParaRPr lang="zh-TW" altLang="en-US" sz="20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6075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-54430" y="884"/>
            <a:ext cx="9198430" cy="5156791"/>
            <a:chOff x="-54430" y="-89829"/>
            <a:chExt cx="9198430" cy="6957392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4430" y="-89829"/>
              <a:ext cx="9198430" cy="6957392"/>
            </a:xfrm>
            <a:prstGeom prst="rect">
              <a:avLst/>
            </a:prstGeom>
          </p:spPr>
        </p:pic>
        <p:grpSp>
          <p:nvGrpSpPr>
            <p:cNvPr id="7" name="群組 6"/>
            <p:cNvGrpSpPr/>
            <p:nvPr/>
          </p:nvGrpSpPr>
          <p:grpSpPr>
            <a:xfrm>
              <a:off x="541948" y="127393"/>
              <a:ext cx="938500" cy="3354470"/>
              <a:chOff x="7389186" y="980728"/>
              <a:chExt cx="1721548" cy="6153316"/>
            </a:xfrm>
          </p:grpSpPr>
          <p:sp>
            <p:nvSpPr>
              <p:cNvPr id="12" name="心形 11"/>
              <p:cNvSpPr/>
              <p:nvPr/>
            </p:nvSpPr>
            <p:spPr bwMode="auto">
              <a:xfrm>
                <a:off x="7389186" y="980728"/>
                <a:ext cx="1721548" cy="1591681"/>
              </a:xfrm>
              <a:prstGeom prst="heart">
                <a:avLst/>
              </a:prstGeom>
              <a:solidFill>
                <a:srgbClr val="FF99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0"/>
              </a:effectLst>
              <a:ex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標楷體" pitchFamily="65" charset="-120"/>
                </a:endParaRPr>
              </a:p>
            </p:txBody>
          </p:sp>
          <p:sp>
            <p:nvSpPr>
              <p:cNvPr id="13" name="手繪多邊形 12"/>
              <p:cNvSpPr/>
              <p:nvPr/>
            </p:nvSpPr>
            <p:spPr bwMode="auto">
              <a:xfrm flipH="1">
                <a:off x="7791027" y="2149788"/>
                <a:ext cx="518385" cy="4984256"/>
              </a:xfrm>
              <a:custGeom>
                <a:avLst/>
                <a:gdLst>
                  <a:gd name="connsiteX0" fmla="*/ 13501 w 1450415"/>
                  <a:gd name="connsiteY0" fmla="*/ 0 h 3722914"/>
                  <a:gd name="connsiteX1" fmla="*/ 274758 w 1450415"/>
                  <a:gd name="connsiteY1" fmla="*/ 413657 h 3722914"/>
                  <a:gd name="connsiteX2" fmla="*/ 13501 w 1450415"/>
                  <a:gd name="connsiteY2" fmla="*/ 979714 h 3722914"/>
                  <a:gd name="connsiteX3" fmla="*/ 786387 w 1450415"/>
                  <a:gd name="connsiteY3" fmla="*/ 2046514 h 3722914"/>
                  <a:gd name="connsiteX4" fmla="*/ 949673 w 1450415"/>
                  <a:gd name="connsiteY4" fmla="*/ 3200400 h 3722914"/>
                  <a:gd name="connsiteX5" fmla="*/ 1450415 w 1450415"/>
                  <a:gd name="connsiteY5" fmla="*/ 3722914 h 3722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50415" h="3722914">
                    <a:moveTo>
                      <a:pt x="13501" y="0"/>
                    </a:moveTo>
                    <a:cubicBezTo>
                      <a:pt x="144129" y="125185"/>
                      <a:pt x="274758" y="250371"/>
                      <a:pt x="274758" y="413657"/>
                    </a:cubicBezTo>
                    <a:cubicBezTo>
                      <a:pt x="274758" y="576943"/>
                      <a:pt x="-71770" y="707571"/>
                      <a:pt x="13501" y="979714"/>
                    </a:cubicBezTo>
                    <a:cubicBezTo>
                      <a:pt x="98772" y="1251857"/>
                      <a:pt x="630358" y="1676400"/>
                      <a:pt x="786387" y="2046514"/>
                    </a:cubicBezTo>
                    <a:cubicBezTo>
                      <a:pt x="942416" y="2416628"/>
                      <a:pt x="839002" y="2921000"/>
                      <a:pt x="949673" y="3200400"/>
                    </a:cubicBezTo>
                    <a:cubicBezTo>
                      <a:pt x="1060344" y="3479800"/>
                      <a:pt x="1255379" y="3601357"/>
                      <a:pt x="1450415" y="3722914"/>
                    </a:cubicBezTo>
                  </a:path>
                </a:pathLst>
              </a:custGeom>
              <a:noFill/>
              <a:ln w="76200" cap="flat" cmpd="sng" algn="ctr">
                <a:solidFill>
                  <a:srgbClr val="FF9999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dist="35921" dir="2700000" algn="ctr" rotWithShape="0">
                  <a:schemeClr val="bg2"/>
                </a:outerShdw>
                <a:softEdge rad="31750"/>
              </a:effectLst>
              <a:ex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標楷體" pitchFamily="65" charset="-120"/>
                </a:endParaRPr>
              </a:p>
            </p:txBody>
          </p:sp>
        </p:grpSp>
        <p:grpSp>
          <p:nvGrpSpPr>
            <p:cNvPr id="8" name="群組 7"/>
            <p:cNvGrpSpPr/>
            <p:nvPr/>
          </p:nvGrpSpPr>
          <p:grpSpPr>
            <a:xfrm>
              <a:off x="305455" y="486056"/>
              <a:ext cx="687145" cy="2597538"/>
              <a:chOff x="6660232" y="476672"/>
              <a:chExt cx="1457908" cy="5511167"/>
            </a:xfrm>
          </p:grpSpPr>
          <p:sp>
            <p:nvSpPr>
              <p:cNvPr id="9" name="心形 8"/>
              <p:cNvSpPr/>
              <p:nvPr/>
            </p:nvSpPr>
            <p:spPr bwMode="auto">
              <a:xfrm>
                <a:off x="6660232" y="476672"/>
                <a:ext cx="1457908" cy="1512168"/>
              </a:xfrm>
              <a:prstGeom prst="heart">
                <a:avLst/>
              </a:prstGeom>
              <a:solidFill>
                <a:schemeClr val="bg2">
                  <a:lumMod val="75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0"/>
              </a:effectLst>
              <a:ex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標楷體" pitchFamily="65" charset="-120"/>
                </a:endParaRPr>
              </a:p>
            </p:txBody>
          </p:sp>
          <p:sp>
            <p:nvSpPr>
              <p:cNvPr id="10" name="手繪多邊形 9"/>
              <p:cNvSpPr/>
              <p:nvPr/>
            </p:nvSpPr>
            <p:spPr bwMode="auto">
              <a:xfrm rot="420878">
                <a:off x="7048079" y="1546459"/>
                <a:ext cx="603788" cy="4441380"/>
              </a:xfrm>
              <a:custGeom>
                <a:avLst/>
                <a:gdLst>
                  <a:gd name="connsiteX0" fmla="*/ 13501 w 1450415"/>
                  <a:gd name="connsiteY0" fmla="*/ 0 h 3722914"/>
                  <a:gd name="connsiteX1" fmla="*/ 274758 w 1450415"/>
                  <a:gd name="connsiteY1" fmla="*/ 413657 h 3722914"/>
                  <a:gd name="connsiteX2" fmla="*/ 13501 w 1450415"/>
                  <a:gd name="connsiteY2" fmla="*/ 979714 h 3722914"/>
                  <a:gd name="connsiteX3" fmla="*/ 786387 w 1450415"/>
                  <a:gd name="connsiteY3" fmla="*/ 2046514 h 3722914"/>
                  <a:gd name="connsiteX4" fmla="*/ 949673 w 1450415"/>
                  <a:gd name="connsiteY4" fmla="*/ 3200400 h 3722914"/>
                  <a:gd name="connsiteX5" fmla="*/ 1450415 w 1450415"/>
                  <a:gd name="connsiteY5" fmla="*/ 3722914 h 3722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50415" h="3722914">
                    <a:moveTo>
                      <a:pt x="13501" y="0"/>
                    </a:moveTo>
                    <a:cubicBezTo>
                      <a:pt x="144129" y="125185"/>
                      <a:pt x="274758" y="250371"/>
                      <a:pt x="274758" y="413657"/>
                    </a:cubicBezTo>
                    <a:cubicBezTo>
                      <a:pt x="274758" y="576943"/>
                      <a:pt x="-71770" y="707571"/>
                      <a:pt x="13501" y="979714"/>
                    </a:cubicBezTo>
                    <a:cubicBezTo>
                      <a:pt x="98772" y="1251857"/>
                      <a:pt x="630358" y="1676400"/>
                      <a:pt x="786387" y="2046514"/>
                    </a:cubicBezTo>
                    <a:cubicBezTo>
                      <a:pt x="942416" y="2416628"/>
                      <a:pt x="839002" y="2921000"/>
                      <a:pt x="949673" y="3200400"/>
                    </a:cubicBezTo>
                    <a:cubicBezTo>
                      <a:pt x="1060344" y="3479800"/>
                      <a:pt x="1255379" y="3601357"/>
                      <a:pt x="1450415" y="3722914"/>
                    </a:cubicBezTo>
                  </a:path>
                </a:pathLst>
              </a:custGeom>
              <a:noFill/>
              <a:ln w="76200" cap="flat" cmpd="sng" algn="ctr">
                <a:solidFill>
                  <a:schemeClr val="bg2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dist="35921" dir="2700000" algn="ctr" rotWithShape="0">
                  <a:schemeClr val="bg2"/>
                </a:outerShdw>
                <a:softEdge rad="31750"/>
              </a:effectLst>
              <a:ex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標楷體" pitchFamily="65" charset="-120"/>
                </a:endParaRPr>
              </a:p>
            </p:txBody>
          </p:sp>
        </p:grpSp>
      </p:grpSp>
      <p:sp>
        <p:nvSpPr>
          <p:cNvPr id="11" name="文字方塊 1"/>
          <p:cNvSpPr txBox="1">
            <a:spLocks noChangeArrowheads="1"/>
          </p:cNvSpPr>
          <p:nvPr/>
        </p:nvSpPr>
        <p:spPr bwMode="auto">
          <a:xfrm>
            <a:off x="970557" y="2373815"/>
            <a:ext cx="3008289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algn="l" eaLnBrk="0" hangingPunct="0">
              <a:spcBef>
                <a:spcPct val="20000"/>
              </a:spcBef>
              <a:buChar char="•"/>
              <a:defRPr kumimoji="1" sz="3200">
                <a:solidFill>
                  <a:srgbClr val="003399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rgbClr val="0099CC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rgbClr val="0099CC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rgbClr val="0099CC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rgbClr val="0099CC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0099CC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0099CC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0099CC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0099CC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marL="0" indent="0" algn="ctr" eaLnBrk="1" hangingPunct="1">
              <a:spcBef>
                <a:spcPct val="50000"/>
              </a:spcBef>
              <a:buNone/>
              <a:defRPr/>
            </a:pPr>
            <a:r>
              <a:rPr lang="zh-TW" altLang="en-US" sz="24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諮詢</a:t>
            </a:r>
            <a:r>
              <a:rPr lang="en-US" altLang="zh-TW" sz="24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商</a:t>
            </a:r>
            <a:r>
              <a:rPr lang="en-US" altLang="zh-TW" sz="24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地點</a:t>
            </a:r>
            <a:endParaRPr lang="en-US" altLang="zh-TW" sz="2400" b="1" dirty="0" smtClean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 eaLnBrk="1" hangingPunct="1">
              <a:spcBef>
                <a:spcPct val="50000"/>
              </a:spcBef>
              <a:buNone/>
              <a:defRPr/>
            </a:pPr>
            <a:r>
              <a:rPr lang="zh-TW" altLang="en-US" sz="24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於本府行政大樓</a:t>
            </a:r>
            <a:r>
              <a:rPr lang="en-US" altLang="zh-TW" sz="24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4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4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會談室進行</a:t>
            </a:r>
            <a:endParaRPr lang="en-US" altLang="zh-TW" sz="2400" b="1" dirty="0" smtClean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 eaLnBrk="1" hangingPunct="1">
              <a:spcBef>
                <a:spcPct val="50000"/>
              </a:spcBef>
              <a:buNone/>
              <a:defRPr/>
            </a:pPr>
            <a:r>
              <a:rPr lang="en-US" altLang="zh-TW" sz="16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管理、財務、職涯發展諮詢及偏遠地區心理諮商，</a:t>
            </a:r>
            <a:r>
              <a:rPr lang="zh-TW" altLang="zh-TW" sz="1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提供實體</a:t>
            </a:r>
            <a:r>
              <a:rPr lang="zh-TW" altLang="zh-TW" sz="16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zh-TW" altLang="en-US" sz="16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</a:t>
            </a:r>
            <a:r>
              <a:rPr lang="zh-TW" altLang="zh-TW" sz="16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訊</a:t>
            </a:r>
            <a:r>
              <a:rPr lang="zh-TW" altLang="zh-TW" sz="1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</a:t>
            </a:r>
            <a:r>
              <a:rPr lang="zh-TW" altLang="zh-TW" sz="16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多元方式</a:t>
            </a:r>
            <a:r>
              <a:rPr lang="en-US" altLang="zh-TW" sz="1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zh-TW" sz="16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 eaLnBrk="1" hangingPunct="1">
              <a:spcBef>
                <a:spcPct val="50000"/>
              </a:spcBef>
              <a:buNone/>
              <a:defRPr/>
            </a:pPr>
            <a:endParaRPr lang="en-US" altLang="zh-TW" sz="24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just" eaLnBrk="1" hangingPunct="1">
              <a:spcBef>
                <a:spcPct val="50000"/>
              </a:spcBef>
              <a:buNone/>
              <a:defRPr/>
            </a:pPr>
            <a:endParaRPr lang="en-US" altLang="zh-TW" sz="2400" b="1" dirty="0" smtClean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文字方塊 1"/>
          <p:cNvSpPr txBox="1">
            <a:spLocks noChangeArrowheads="1"/>
          </p:cNvSpPr>
          <p:nvPr/>
        </p:nvSpPr>
        <p:spPr bwMode="auto">
          <a:xfrm>
            <a:off x="4659996" y="2408284"/>
            <a:ext cx="3008289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algn="l" eaLnBrk="0" hangingPunct="0">
              <a:spcBef>
                <a:spcPct val="20000"/>
              </a:spcBef>
              <a:buChar char="•"/>
              <a:defRPr kumimoji="1" sz="3200">
                <a:solidFill>
                  <a:srgbClr val="003399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rgbClr val="0099CC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rgbClr val="0099CC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rgbClr val="0099CC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rgbClr val="0099CC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0099CC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0099CC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0099CC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0099CC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marL="0" indent="0" algn="ctr" eaLnBrk="1" hangingPunct="1">
              <a:spcBef>
                <a:spcPct val="50000"/>
              </a:spcBef>
              <a:buNone/>
              <a:defRPr/>
            </a:pPr>
            <a:r>
              <a:rPr lang="zh-TW" altLang="en-US" sz="24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諮詢</a:t>
            </a:r>
            <a:r>
              <a:rPr lang="en-US" altLang="zh-TW" sz="24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商</a:t>
            </a:r>
            <a:r>
              <a:rPr lang="en-US" altLang="zh-TW" sz="24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時段</a:t>
            </a:r>
            <a:endParaRPr lang="en-US" altLang="zh-TW" sz="2400" b="1" dirty="0" smtClean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 eaLnBrk="1" hangingPunct="1">
              <a:spcBef>
                <a:spcPct val="50000"/>
              </a:spcBef>
              <a:buNone/>
              <a:defRPr/>
            </a:pPr>
            <a:r>
              <a:rPr lang="zh-TW" altLang="en-US" sz="24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星期一至</a:t>
            </a:r>
            <a:r>
              <a:rPr lang="zh-TW" altLang="en-US" sz="24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星期五</a:t>
            </a:r>
            <a:r>
              <a:rPr lang="en-US" altLang="zh-TW" sz="24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4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4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上午</a:t>
            </a:r>
            <a:r>
              <a:rPr lang="en-US" altLang="zh-TW" sz="24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sz="24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點至</a:t>
            </a:r>
            <a:r>
              <a:rPr lang="en-US" altLang="zh-TW" sz="24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sz="24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</a:t>
            </a:r>
            <a:r>
              <a:rPr lang="en-US" altLang="zh-TW" sz="24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4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4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下午</a:t>
            </a:r>
            <a:r>
              <a:rPr lang="en-US" altLang="zh-TW" sz="24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4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</a:t>
            </a:r>
            <a:r>
              <a:rPr lang="en-US" altLang="zh-TW" sz="24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r>
              <a:rPr lang="zh-TW" altLang="en-US" sz="24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分至</a:t>
            </a:r>
            <a:r>
              <a:rPr lang="en-US" altLang="zh-TW" sz="24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24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</a:t>
            </a:r>
          </a:p>
          <a:p>
            <a:pPr marL="0" indent="0" algn="just" eaLnBrk="1" hangingPunct="1">
              <a:spcBef>
                <a:spcPct val="50000"/>
              </a:spcBef>
              <a:buNone/>
              <a:defRPr/>
            </a:pPr>
            <a:endParaRPr lang="en-US" altLang="zh-TW" sz="2400" b="1" dirty="0" smtClean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8" name="Picture 2" descr="C:\Users\AQ0616\Downloads\icon地標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700" y="1421368"/>
            <a:ext cx="1058880" cy="936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直線接點 2"/>
          <p:cNvCxnSpPr/>
          <p:nvPr/>
        </p:nvCxnSpPr>
        <p:spPr>
          <a:xfrm flipV="1">
            <a:off x="1403494" y="2877880"/>
            <a:ext cx="2083982" cy="70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/>
          <p:cNvCxnSpPr/>
          <p:nvPr/>
        </p:nvCxnSpPr>
        <p:spPr>
          <a:xfrm flipV="1">
            <a:off x="5071726" y="2884968"/>
            <a:ext cx="2083982" cy="70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Picture 2" descr="C:\Users\AQ0616\Downloads\icon地標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045" y="1357423"/>
            <a:ext cx="1058880" cy="936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1184829" y="427728"/>
            <a:ext cx="6719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5.</a:t>
            </a:r>
            <a:r>
              <a:rPr lang="zh-TW" altLang="en-US" sz="36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諮詢</a:t>
            </a:r>
            <a:r>
              <a:rPr lang="en-US" altLang="zh-TW" sz="36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6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商</a:t>
            </a:r>
            <a:r>
              <a:rPr lang="en-US" altLang="zh-TW" sz="36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36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服務</a:t>
            </a:r>
            <a:r>
              <a:rPr lang="zh-TW" altLang="en-US" sz="36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的地點及時段？</a:t>
            </a: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4405725" y="4796501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13</a:t>
            </a:r>
            <a:endParaRPr lang="zh-TW" altLang="en-US" sz="20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89505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18" name="群組 17"/>
          <p:cNvGrpSpPr/>
          <p:nvPr/>
        </p:nvGrpSpPr>
        <p:grpSpPr>
          <a:xfrm>
            <a:off x="-54430" y="-13292"/>
            <a:ext cx="9198430" cy="5156791"/>
            <a:chOff x="-54430" y="-99392"/>
            <a:chExt cx="9198430" cy="6957392"/>
          </a:xfrm>
        </p:grpSpPr>
        <p:pic>
          <p:nvPicPr>
            <p:cNvPr id="19" name="圖片 18"/>
            <p:cNvPicPr>
              <a:picLocks noChangeAspect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4430" y="-99392"/>
              <a:ext cx="9198430" cy="6957392"/>
            </a:xfrm>
            <a:prstGeom prst="rect">
              <a:avLst/>
            </a:prstGeom>
          </p:spPr>
        </p:pic>
        <p:grpSp>
          <p:nvGrpSpPr>
            <p:cNvPr id="20" name="群組 19"/>
            <p:cNvGrpSpPr/>
            <p:nvPr/>
          </p:nvGrpSpPr>
          <p:grpSpPr>
            <a:xfrm>
              <a:off x="541948" y="127393"/>
              <a:ext cx="938500" cy="3354470"/>
              <a:chOff x="7389186" y="980728"/>
              <a:chExt cx="1721548" cy="6153316"/>
            </a:xfrm>
          </p:grpSpPr>
          <p:sp>
            <p:nvSpPr>
              <p:cNvPr id="24" name="心形 23"/>
              <p:cNvSpPr/>
              <p:nvPr/>
            </p:nvSpPr>
            <p:spPr bwMode="auto">
              <a:xfrm>
                <a:off x="7389186" y="980728"/>
                <a:ext cx="1721548" cy="1591681"/>
              </a:xfrm>
              <a:prstGeom prst="heart">
                <a:avLst/>
              </a:prstGeom>
              <a:solidFill>
                <a:srgbClr val="FF9999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0"/>
              </a:effectLst>
              <a:ex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標楷體" pitchFamily="65" charset="-120"/>
                </a:endParaRPr>
              </a:p>
            </p:txBody>
          </p:sp>
          <p:sp>
            <p:nvSpPr>
              <p:cNvPr id="25" name="手繪多邊形 24"/>
              <p:cNvSpPr/>
              <p:nvPr/>
            </p:nvSpPr>
            <p:spPr bwMode="auto">
              <a:xfrm flipH="1">
                <a:off x="7791027" y="2149788"/>
                <a:ext cx="518385" cy="4984256"/>
              </a:xfrm>
              <a:custGeom>
                <a:avLst/>
                <a:gdLst>
                  <a:gd name="connsiteX0" fmla="*/ 13501 w 1450415"/>
                  <a:gd name="connsiteY0" fmla="*/ 0 h 3722914"/>
                  <a:gd name="connsiteX1" fmla="*/ 274758 w 1450415"/>
                  <a:gd name="connsiteY1" fmla="*/ 413657 h 3722914"/>
                  <a:gd name="connsiteX2" fmla="*/ 13501 w 1450415"/>
                  <a:gd name="connsiteY2" fmla="*/ 979714 h 3722914"/>
                  <a:gd name="connsiteX3" fmla="*/ 786387 w 1450415"/>
                  <a:gd name="connsiteY3" fmla="*/ 2046514 h 3722914"/>
                  <a:gd name="connsiteX4" fmla="*/ 949673 w 1450415"/>
                  <a:gd name="connsiteY4" fmla="*/ 3200400 h 3722914"/>
                  <a:gd name="connsiteX5" fmla="*/ 1450415 w 1450415"/>
                  <a:gd name="connsiteY5" fmla="*/ 3722914 h 3722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50415" h="3722914">
                    <a:moveTo>
                      <a:pt x="13501" y="0"/>
                    </a:moveTo>
                    <a:cubicBezTo>
                      <a:pt x="144129" y="125185"/>
                      <a:pt x="274758" y="250371"/>
                      <a:pt x="274758" y="413657"/>
                    </a:cubicBezTo>
                    <a:cubicBezTo>
                      <a:pt x="274758" y="576943"/>
                      <a:pt x="-71770" y="707571"/>
                      <a:pt x="13501" y="979714"/>
                    </a:cubicBezTo>
                    <a:cubicBezTo>
                      <a:pt x="98772" y="1251857"/>
                      <a:pt x="630358" y="1676400"/>
                      <a:pt x="786387" y="2046514"/>
                    </a:cubicBezTo>
                    <a:cubicBezTo>
                      <a:pt x="942416" y="2416628"/>
                      <a:pt x="839002" y="2921000"/>
                      <a:pt x="949673" y="3200400"/>
                    </a:cubicBezTo>
                    <a:cubicBezTo>
                      <a:pt x="1060344" y="3479800"/>
                      <a:pt x="1255379" y="3601357"/>
                      <a:pt x="1450415" y="3722914"/>
                    </a:cubicBezTo>
                  </a:path>
                </a:pathLst>
              </a:custGeom>
              <a:noFill/>
              <a:ln w="76200" cap="flat" cmpd="sng" algn="ctr">
                <a:solidFill>
                  <a:srgbClr val="FF9999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dist="35921" dir="2700000" algn="ctr" rotWithShape="0">
                  <a:schemeClr val="bg2"/>
                </a:outerShdw>
                <a:softEdge rad="31750"/>
              </a:effectLst>
              <a:ex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標楷體" pitchFamily="65" charset="-120"/>
                </a:endParaRPr>
              </a:p>
            </p:txBody>
          </p:sp>
        </p:grpSp>
        <p:grpSp>
          <p:nvGrpSpPr>
            <p:cNvPr id="21" name="群組 20"/>
            <p:cNvGrpSpPr/>
            <p:nvPr/>
          </p:nvGrpSpPr>
          <p:grpSpPr>
            <a:xfrm>
              <a:off x="305455" y="486056"/>
              <a:ext cx="687145" cy="2597538"/>
              <a:chOff x="6660232" y="476672"/>
              <a:chExt cx="1457908" cy="5511167"/>
            </a:xfrm>
          </p:grpSpPr>
          <p:sp>
            <p:nvSpPr>
              <p:cNvPr id="22" name="心形 21"/>
              <p:cNvSpPr/>
              <p:nvPr/>
            </p:nvSpPr>
            <p:spPr bwMode="auto">
              <a:xfrm>
                <a:off x="6660232" y="476672"/>
                <a:ext cx="1457908" cy="1512168"/>
              </a:xfrm>
              <a:prstGeom prst="heart">
                <a:avLst/>
              </a:prstGeom>
              <a:solidFill>
                <a:schemeClr val="bg2">
                  <a:lumMod val="75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softEdge rad="127000"/>
              </a:effectLst>
              <a:ex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標楷體" pitchFamily="65" charset="-120"/>
                </a:endParaRPr>
              </a:p>
            </p:txBody>
          </p:sp>
          <p:sp>
            <p:nvSpPr>
              <p:cNvPr id="23" name="手繪多邊形 22"/>
              <p:cNvSpPr/>
              <p:nvPr/>
            </p:nvSpPr>
            <p:spPr bwMode="auto">
              <a:xfrm rot="420878">
                <a:off x="7048079" y="1546459"/>
                <a:ext cx="603788" cy="4441380"/>
              </a:xfrm>
              <a:custGeom>
                <a:avLst/>
                <a:gdLst>
                  <a:gd name="connsiteX0" fmla="*/ 13501 w 1450415"/>
                  <a:gd name="connsiteY0" fmla="*/ 0 h 3722914"/>
                  <a:gd name="connsiteX1" fmla="*/ 274758 w 1450415"/>
                  <a:gd name="connsiteY1" fmla="*/ 413657 h 3722914"/>
                  <a:gd name="connsiteX2" fmla="*/ 13501 w 1450415"/>
                  <a:gd name="connsiteY2" fmla="*/ 979714 h 3722914"/>
                  <a:gd name="connsiteX3" fmla="*/ 786387 w 1450415"/>
                  <a:gd name="connsiteY3" fmla="*/ 2046514 h 3722914"/>
                  <a:gd name="connsiteX4" fmla="*/ 949673 w 1450415"/>
                  <a:gd name="connsiteY4" fmla="*/ 3200400 h 3722914"/>
                  <a:gd name="connsiteX5" fmla="*/ 1450415 w 1450415"/>
                  <a:gd name="connsiteY5" fmla="*/ 3722914 h 3722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50415" h="3722914">
                    <a:moveTo>
                      <a:pt x="13501" y="0"/>
                    </a:moveTo>
                    <a:cubicBezTo>
                      <a:pt x="144129" y="125185"/>
                      <a:pt x="274758" y="250371"/>
                      <a:pt x="274758" y="413657"/>
                    </a:cubicBezTo>
                    <a:cubicBezTo>
                      <a:pt x="274758" y="576943"/>
                      <a:pt x="-71770" y="707571"/>
                      <a:pt x="13501" y="979714"/>
                    </a:cubicBezTo>
                    <a:cubicBezTo>
                      <a:pt x="98772" y="1251857"/>
                      <a:pt x="630358" y="1676400"/>
                      <a:pt x="786387" y="2046514"/>
                    </a:cubicBezTo>
                    <a:cubicBezTo>
                      <a:pt x="942416" y="2416628"/>
                      <a:pt x="839002" y="2921000"/>
                      <a:pt x="949673" y="3200400"/>
                    </a:cubicBezTo>
                    <a:cubicBezTo>
                      <a:pt x="1060344" y="3479800"/>
                      <a:pt x="1255379" y="3601357"/>
                      <a:pt x="1450415" y="3722914"/>
                    </a:cubicBezTo>
                  </a:path>
                </a:pathLst>
              </a:custGeom>
              <a:noFill/>
              <a:ln w="76200" cap="flat" cmpd="sng" algn="ctr">
                <a:solidFill>
                  <a:schemeClr val="bg2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dist="35921" dir="2700000" algn="ctr" rotWithShape="0">
                  <a:schemeClr val="bg2"/>
                </a:outerShdw>
                <a:softEdge rad="31750"/>
              </a:effectLst>
              <a:ex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2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標楷體" pitchFamily="65" charset="-120"/>
                </a:endParaRPr>
              </a:p>
            </p:txBody>
          </p:sp>
        </p:grpSp>
      </p:grpSp>
      <p:pic>
        <p:nvPicPr>
          <p:cNvPr id="3" name="Picture 2" descr="D:\1.企劃科-組編【組編、學校、員工協助方案】\04_員工協助方案(EAP)\00員工協助方案\@員工協助方案@\107年\簡報圖\heart去背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965" y="1113412"/>
            <a:ext cx="2898188" cy="1359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"/>
          <p:cNvSpPr txBox="1">
            <a:spLocks noChangeArrowheads="1"/>
          </p:cNvSpPr>
          <p:nvPr/>
        </p:nvSpPr>
        <p:spPr bwMode="auto">
          <a:xfrm>
            <a:off x="1400770" y="2413631"/>
            <a:ext cx="6039704" cy="807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9pPr>
          </a:lstStyle>
          <a:p>
            <a:pPr defTabSz="914400">
              <a:defRPr/>
            </a:pPr>
            <a:r>
              <a:rPr lang="zh-TW" altLang="en-US" sz="3200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新北市政府員工協助方案關心您</a:t>
            </a:r>
          </a:p>
        </p:txBody>
      </p:sp>
      <p:pic>
        <p:nvPicPr>
          <p:cNvPr id="2051" name="Picture 3" descr="D:\1.企劃科-組編【組編、學校、員工協助方案】\04_員工協助方案(EAP)\00員工協助方案\@員工協助方案@\107年\簡報圖\search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504" y="3350454"/>
            <a:ext cx="3999767" cy="60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2273504" y="3459750"/>
            <a:ext cx="35189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新北市政府員工協助方案專區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8" name="Picture 2" descr="D:\1.企劃科-組編【組編、學校、員工協助方案】\04_員工協助方案(EAP)\00員工協助方案\@員工協助方案@\107年\1070205資源連結\QRcode\180112153212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6" t="7875" r="8389" b="8292"/>
          <a:stretch/>
        </p:blipFill>
        <p:spPr bwMode="auto">
          <a:xfrm>
            <a:off x="6669263" y="3452033"/>
            <a:ext cx="1309798" cy="1299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圓角矩形 28"/>
          <p:cNvSpPr/>
          <p:nvPr/>
        </p:nvSpPr>
        <p:spPr>
          <a:xfrm>
            <a:off x="8172988" y="3474405"/>
            <a:ext cx="524925" cy="80793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矩形 29"/>
          <p:cNvSpPr/>
          <p:nvPr/>
        </p:nvSpPr>
        <p:spPr>
          <a:xfrm>
            <a:off x="8227041" y="3615769"/>
            <a:ext cx="406921" cy="5179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文字方塊 32"/>
          <p:cNvSpPr txBox="1"/>
          <p:nvPr/>
        </p:nvSpPr>
        <p:spPr>
          <a:xfrm>
            <a:off x="6562937" y="3135850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相關資訊</a:t>
            </a:r>
            <a:r>
              <a:rPr lang="zh-TW" altLang="en-US" sz="12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掃描</a:t>
            </a:r>
            <a:r>
              <a:rPr lang="en-US" altLang="zh-TW" sz="12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QR Code</a:t>
            </a:r>
            <a:endParaRPr lang="zh-TW" altLang="en-US" sz="1200" b="1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4" name="Picture 2" descr="D:\1.企劃科-組編【組編、學校、員工協助方案】\04_員工協助方案(EAP)\00員工協助方案\@員工協助方案@\107年\1070205資源連結\QRcode\180112153212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6" t="7875" r="8389" b="8292"/>
          <a:stretch/>
        </p:blipFill>
        <p:spPr bwMode="auto">
          <a:xfrm>
            <a:off x="8295308" y="3749859"/>
            <a:ext cx="291356" cy="289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9" name="直線接點 38"/>
          <p:cNvCxnSpPr/>
          <p:nvPr/>
        </p:nvCxnSpPr>
        <p:spPr>
          <a:xfrm>
            <a:off x="8391755" y="3549207"/>
            <a:ext cx="1093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橢圓 39"/>
          <p:cNvSpPr/>
          <p:nvPr/>
        </p:nvSpPr>
        <p:spPr>
          <a:xfrm flipH="1">
            <a:off x="8328816" y="3533297"/>
            <a:ext cx="45719" cy="4571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橢圓 40"/>
          <p:cNvSpPr/>
          <p:nvPr/>
        </p:nvSpPr>
        <p:spPr>
          <a:xfrm>
            <a:off x="8395646" y="4165804"/>
            <a:ext cx="98423" cy="8914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文字方塊 26"/>
          <p:cNvSpPr txBox="1"/>
          <p:nvPr/>
        </p:nvSpPr>
        <p:spPr>
          <a:xfrm>
            <a:off x="4405725" y="4796501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14</a:t>
            </a:r>
            <a:endParaRPr lang="zh-TW" altLang="en-US" sz="20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87042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98430" cy="5218044"/>
          </a:xfrm>
          <a:prstGeom prst="rect">
            <a:avLst/>
          </a:prstGeom>
        </p:spPr>
      </p:pic>
      <p:sp>
        <p:nvSpPr>
          <p:cNvPr id="14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593852" y="293460"/>
            <a:ext cx="8013700" cy="4406556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 </a:t>
            </a:r>
            <a:r>
              <a:rPr lang="zh-TW" altLang="en-US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什麼是員工協助方案？</a:t>
            </a:r>
            <a:r>
              <a:rPr lang="en-US" altLang="zh-TW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altLang="zh-TW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altLang="zh-TW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altLang="zh-TW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altLang="zh-TW" sz="2800" dirty="0" smtClean="0">
                <a:solidFill>
                  <a:srgbClr val="3366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2.</a:t>
            </a:r>
            <a:r>
              <a:rPr lang="zh-TW" altLang="en-US" sz="2800" dirty="0" smtClean="0">
                <a:solidFill>
                  <a:srgbClr val="3366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員工協助方案服務內容有哪些？</a:t>
            </a:r>
            <a:r>
              <a:rPr lang="en-US" altLang="zh-TW" sz="2800" dirty="0" smtClean="0">
                <a:solidFill>
                  <a:srgbClr val="3366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altLang="zh-TW" sz="2800" dirty="0" smtClean="0">
                <a:solidFill>
                  <a:srgbClr val="3366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altLang="zh-TW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altLang="zh-TW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altLang="zh-TW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3.</a:t>
            </a:r>
            <a:r>
              <a:rPr lang="zh-TW" altLang="en-US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本府員工協助方案的特點為何？</a:t>
            </a:r>
            <a:r>
              <a:rPr lang="en-US" altLang="zh-TW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altLang="zh-TW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altLang="zh-TW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altLang="zh-TW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altLang="zh-TW" sz="2800" dirty="0" smtClean="0">
                <a:solidFill>
                  <a:srgbClr val="3366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4.</a:t>
            </a:r>
            <a:r>
              <a:rPr lang="zh-TW" altLang="en-US" sz="2800" dirty="0" smtClean="0">
                <a:solidFill>
                  <a:srgbClr val="3366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如何申請員工協助方案？</a:t>
            </a:r>
            <a:r>
              <a:rPr lang="en-US" altLang="zh-TW" sz="2800" dirty="0" smtClean="0">
                <a:solidFill>
                  <a:srgbClr val="3366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altLang="zh-TW" sz="2800" dirty="0" smtClean="0">
                <a:solidFill>
                  <a:srgbClr val="3366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altLang="zh-TW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altLang="zh-TW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altLang="zh-TW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5.</a:t>
            </a:r>
            <a:r>
              <a:rPr lang="zh-TW" altLang="en-US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諮詢</a:t>
            </a:r>
            <a:r>
              <a:rPr lang="en-US" altLang="zh-TW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zh-TW" altLang="en-US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商</a:t>
            </a:r>
            <a:r>
              <a:rPr lang="en-US" altLang="zh-TW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r>
              <a:rPr lang="zh-TW" altLang="en-US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服務的地點及時段？</a:t>
            </a:r>
          </a:p>
        </p:txBody>
      </p:sp>
      <p:pic>
        <p:nvPicPr>
          <p:cNvPr id="1027" name="Picture 3" descr="C:\Users\ab9553\AppData\Local\Microsoft\Windows\Temporary Internet Files\Content.IE5\BH5GEAJV\question-2309042_960_720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672" y="2687574"/>
            <a:ext cx="2194560" cy="219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方塊 6"/>
          <p:cNvSpPr txBox="1"/>
          <p:nvPr/>
        </p:nvSpPr>
        <p:spPr>
          <a:xfrm>
            <a:off x="4405725" y="480837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1</a:t>
            </a:r>
            <a:endParaRPr lang="zh-TW" altLang="en-US" sz="20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7314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98430" cy="5218044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932922" y="2145797"/>
            <a:ext cx="56263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zh-TW" altLang="en-US" sz="2400" b="1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員工協助方案是一套運用於工作職場的方案，目的在發現並協助</a:t>
            </a:r>
            <a:r>
              <a:rPr lang="zh-TW" altLang="en-US" sz="24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同仁</a:t>
            </a:r>
            <a:r>
              <a:rPr lang="zh-TW" altLang="en-US" sz="2400" b="1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解決個人相關議題（包括健康、婚姻、家庭、財務、法律、情緒等），以提昇員工工作效能。</a:t>
            </a:r>
            <a:endParaRPr lang="zh-TW" altLang="en-US" sz="2400" b="1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30" name="Picture 6" descr="C:\Users\ac4651\Desktop\圖片2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9052" y="3310217"/>
            <a:ext cx="1769648" cy="155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958459" y="1002797"/>
            <a:ext cx="55753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1. </a:t>
            </a:r>
            <a:r>
              <a:rPr lang="zh-TW" altLang="en-US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什麼是員工協助方案？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4405725" y="480837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2</a:t>
            </a:r>
            <a:endParaRPr lang="zh-TW" altLang="en-US" sz="20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9015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圖片 35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98430" cy="5218044"/>
          </a:xfrm>
          <a:prstGeom prst="rect">
            <a:avLst/>
          </a:prstGeom>
        </p:spPr>
      </p:pic>
      <p:grpSp>
        <p:nvGrpSpPr>
          <p:cNvPr id="7" name="群組 6"/>
          <p:cNvGrpSpPr/>
          <p:nvPr/>
        </p:nvGrpSpPr>
        <p:grpSpPr>
          <a:xfrm>
            <a:off x="262402" y="1379465"/>
            <a:ext cx="2129246" cy="3245763"/>
            <a:chOff x="674914" y="1379465"/>
            <a:chExt cx="2129246" cy="3245763"/>
          </a:xfrm>
        </p:grpSpPr>
        <p:grpSp>
          <p:nvGrpSpPr>
            <p:cNvPr id="11" name="组合 91"/>
            <p:cNvGrpSpPr/>
            <p:nvPr/>
          </p:nvGrpSpPr>
          <p:grpSpPr>
            <a:xfrm>
              <a:off x="674915" y="1379465"/>
              <a:ext cx="2129245" cy="3245763"/>
              <a:chOff x="1372777" y="4087814"/>
              <a:chExt cx="1311686" cy="2185988"/>
            </a:xfrm>
            <a:solidFill>
              <a:srgbClr val="595959"/>
            </a:solidFill>
          </p:grpSpPr>
          <p:sp>
            <p:nvSpPr>
              <p:cNvPr id="12" name="Freeform 43"/>
              <p:cNvSpPr>
                <a:spLocks/>
              </p:cNvSpPr>
              <p:nvPr/>
            </p:nvSpPr>
            <p:spPr bwMode="auto">
              <a:xfrm>
                <a:off x="1878013" y="4775201"/>
                <a:ext cx="325438" cy="325438"/>
              </a:xfrm>
              <a:custGeom>
                <a:avLst/>
                <a:gdLst>
                  <a:gd name="T0" fmla="*/ 78 w 198"/>
                  <a:gd name="T1" fmla="*/ 186 h 198"/>
                  <a:gd name="T2" fmla="*/ 186 w 198"/>
                  <a:gd name="T3" fmla="*/ 119 h 198"/>
                  <a:gd name="T4" fmla="*/ 119 w 198"/>
                  <a:gd name="T5" fmla="*/ 11 h 198"/>
                  <a:gd name="T6" fmla="*/ 11 w 198"/>
                  <a:gd name="T7" fmla="*/ 78 h 198"/>
                  <a:gd name="T8" fmla="*/ 78 w 198"/>
                  <a:gd name="T9" fmla="*/ 186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8" h="198">
                    <a:moveTo>
                      <a:pt x="78" y="186"/>
                    </a:moveTo>
                    <a:cubicBezTo>
                      <a:pt x="127" y="198"/>
                      <a:pt x="175" y="168"/>
                      <a:pt x="186" y="119"/>
                    </a:cubicBezTo>
                    <a:cubicBezTo>
                      <a:pt x="198" y="71"/>
                      <a:pt x="168" y="22"/>
                      <a:pt x="119" y="11"/>
                    </a:cubicBezTo>
                    <a:cubicBezTo>
                      <a:pt x="71" y="0"/>
                      <a:pt x="22" y="30"/>
                      <a:pt x="11" y="78"/>
                    </a:cubicBezTo>
                    <a:cubicBezTo>
                      <a:pt x="0" y="127"/>
                      <a:pt x="30" y="175"/>
                      <a:pt x="78" y="186"/>
                    </a:cubicBezTo>
                    <a:close/>
                  </a:path>
                </a:pathLst>
              </a:custGeom>
              <a:solidFill>
                <a:srgbClr val="2C7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" name="Freeform 44"/>
              <p:cNvSpPr>
                <a:spLocks noEditPoints="1"/>
              </p:cNvSpPr>
              <p:nvPr/>
            </p:nvSpPr>
            <p:spPr bwMode="auto">
              <a:xfrm>
                <a:off x="1372777" y="4087814"/>
                <a:ext cx="1311686" cy="2185988"/>
              </a:xfrm>
              <a:custGeom>
                <a:avLst/>
                <a:gdLst>
                  <a:gd name="T0" fmla="*/ 0 w 786"/>
                  <a:gd name="T1" fmla="*/ 399 h 1333"/>
                  <a:gd name="T2" fmla="*/ 114 w 786"/>
                  <a:gd name="T3" fmla="*/ 399 h 1333"/>
                  <a:gd name="T4" fmla="*/ 212 w 786"/>
                  <a:gd name="T5" fmla="*/ 627 h 1333"/>
                  <a:gd name="T6" fmla="*/ 285 w 786"/>
                  <a:gd name="T7" fmla="*/ 690 h 1333"/>
                  <a:gd name="T8" fmla="*/ 285 w 786"/>
                  <a:gd name="T9" fmla="*/ 863 h 1333"/>
                  <a:gd name="T10" fmla="*/ 285 w 786"/>
                  <a:gd name="T11" fmla="*/ 939 h 1333"/>
                  <a:gd name="T12" fmla="*/ 285 w 786"/>
                  <a:gd name="T13" fmla="*/ 1283 h 1333"/>
                  <a:gd name="T14" fmla="*/ 334 w 786"/>
                  <a:gd name="T15" fmla="*/ 1333 h 1333"/>
                  <a:gd name="T16" fmla="*/ 384 w 786"/>
                  <a:gd name="T17" fmla="*/ 1283 h 1333"/>
                  <a:gd name="T18" fmla="*/ 384 w 786"/>
                  <a:gd name="T19" fmla="*/ 970 h 1333"/>
                  <a:gd name="T20" fmla="*/ 402 w 786"/>
                  <a:gd name="T21" fmla="*/ 970 h 1333"/>
                  <a:gd name="T22" fmla="*/ 402 w 786"/>
                  <a:gd name="T23" fmla="*/ 1283 h 1333"/>
                  <a:gd name="T24" fmla="*/ 452 w 786"/>
                  <a:gd name="T25" fmla="*/ 1333 h 1333"/>
                  <a:gd name="T26" fmla="*/ 501 w 786"/>
                  <a:gd name="T27" fmla="*/ 1283 h 1333"/>
                  <a:gd name="T28" fmla="*/ 501 w 786"/>
                  <a:gd name="T29" fmla="*/ 939 h 1333"/>
                  <a:gd name="T30" fmla="*/ 501 w 786"/>
                  <a:gd name="T31" fmla="*/ 863 h 1333"/>
                  <a:gd name="T32" fmla="*/ 501 w 786"/>
                  <a:gd name="T33" fmla="*/ 690 h 1333"/>
                  <a:gd name="T34" fmla="*/ 574 w 786"/>
                  <a:gd name="T35" fmla="*/ 627 h 1333"/>
                  <a:gd name="T36" fmla="*/ 671 w 786"/>
                  <a:gd name="T37" fmla="*/ 399 h 1333"/>
                  <a:gd name="T38" fmla="*/ 786 w 786"/>
                  <a:gd name="T39" fmla="*/ 399 h 1333"/>
                  <a:gd name="T40" fmla="*/ 786 w 786"/>
                  <a:gd name="T41" fmla="*/ 0 h 1333"/>
                  <a:gd name="T42" fmla="*/ 0 w 786"/>
                  <a:gd name="T43" fmla="*/ 0 h 1333"/>
                  <a:gd name="T44" fmla="*/ 0 w 786"/>
                  <a:gd name="T45" fmla="*/ 399 h 1333"/>
                  <a:gd name="T46" fmla="*/ 606 w 786"/>
                  <a:gd name="T47" fmla="*/ 399 h 1333"/>
                  <a:gd name="T48" fmla="*/ 524 w 786"/>
                  <a:gd name="T49" fmla="*/ 586 h 1333"/>
                  <a:gd name="T50" fmla="*/ 483 w 786"/>
                  <a:gd name="T51" fmla="*/ 626 h 1333"/>
                  <a:gd name="T52" fmla="*/ 470 w 786"/>
                  <a:gd name="T53" fmla="*/ 634 h 1333"/>
                  <a:gd name="T54" fmla="*/ 469 w 786"/>
                  <a:gd name="T55" fmla="*/ 635 h 1333"/>
                  <a:gd name="T56" fmla="*/ 317 w 786"/>
                  <a:gd name="T57" fmla="*/ 635 h 1333"/>
                  <a:gd name="T58" fmla="*/ 258 w 786"/>
                  <a:gd name="T59" fmla="*/ 582 h 1333"/>
                  <a:gd name="T60" fmla="*/ 179 w 786"/>
                  <a:gd name="T61" fmla="*/ 399 h 1333"/>
                  <a:gd name="T62" fmla="*/ 606 w 786"/>
                  <a:gd name="T63" fmla="*/ 399 h 1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786" h="1333">
                    <a:moveTo>
                      <a:pt x="0" y="399"/>
                    </a:moveTo>
                    <a:cubicBezTo>
                      <a:pt x="114" y="399"/>
                      <a:pt x="114" y="399"/>
                      <a:pt x="114" y="399"/>
                    </a:cubicBezTo>
                    <a:cubicBezTo>
                      <a:pt x="134" y="509"/>
                      <a:pt x="174" y="582"/>
                      <a:pt x="212" y="627"/>
                    </a:cubicBezTo>
                    <a:cubicBezTo>
                      <a:pt x="243" y="664"/>
                      <a:pt x="272" y="683"/>
                      <a:pt x="285" y="690"/>
                    </a:cubicBezTo>
                    <a:cubicBezTo>
                      <a:pt x="285" y="863"/>
                      <a:pt x="285" y="863"/>
                      <a:pt x="285" y="863"/>
                    </a:cubicBezTo>
                    <a:cubicBezTo>
                      <a:pt x="285" y="939"/>
                      <a:pt x="285" y="939"/>
                      <a:pt x="285" y="939"/>
                    </a:cubicBezTo>
                    <a:cubicBezTo>
                      <a:pt x="285" y="1283"/>
                      <a:pt x="285" y="1283"/>
                      <a:pt x="285" y="1283"/>
                    </a:cubicBezTo>
                    <a:cubicBezTo>
                      <a:pt x="285" y="1310"/>
                      <a:pt x="307" y="1333"/>
                      <a:pt x="334" y="1333"/>
                    </a:cubicBezTo>
                    <a:cubicBezTo>
                      <a:pt x="361" y="1333"/>
                      <a:pt x="384" y="1310"/>
                      <a:pt x="384" y="1283"/>
                    </a:cubicBezTo>
                    <a:cubicBezTo>
                      <a:pt x="384" y="970"/>
                      <a:pt x="384" y="970"/>
                      <a:pt x="384" y="970"/>
                    </a:cubicBezTo>
                    <a:cubicBezTo>
                      <a:pt x="402" y="970"/>
                      <a:pt x="402" y="970"/>
                      <a:pt x="402" y="970"/>
                    </a:cubicBezTo>
                    <a:cubicBezTo>
                      <a:pt x="402" y="1283"/>
                      <a:pt x="402" y="1283"/>
                      <a:pt x="402" y="1283"/>
                    </a:cubicBezTo>
                    <a:cubicBezTo>
                      <a:pt x="402" y="1310"/>
                      <a:pt x="424" y="1333"/>
                      <a:pt x="452" y="1333"/>
                    </a:cubicBezTo>
                    <a:cubicBezTo>
                      <a:pt x="479" y="1333"/>
                      <a:pt x="501" y="1310"/>
                      <a:pt x="501" y="1283"/>
                    </a:cubicBezTo>
                    <a:cubicBezTo>
                      <a:pt x="501" y="939"/>
                      <a:pt x="501" y="939"/>
                      <a:pt x="501" y="939"/>
                    </a:cubicBezTo>
                    <a:cubicBezTo>
                      <a:pt x="501" y="863"/>
                      <a:pt x="501" y="863"/>
                      <a:pt x="501" y="863"/>
                    </a:cubicBezTo>
                    <a:cubicBezTo>
                      <a:pt x="501" y="690"/>
                      <a:pt x="501" y="690"/>
                      <a:pt x="501" y="690"/>
                    </a:cubicBezTo>
                    <a:cubicBezTo>
                      <a:pt x="514" y="683"/>
                      <a:pt x="543" y="664"/>
                      <a:pt x="574" y="627"/>
                    </a:cubicBezTo>
                    <a:cubicBezTo>
                      <a:pt x="611" y="582"/>
                      <a:pt x="652" y="509"/>
                      <a:pt x="671" y="399"/>
                    </a:cubicBezTo>
                    <a:cubicBezTo>
                      <a:pt x="786" y="399"/>
                      <a:pt x="786" y="399"/>
                      <a:pt x="786" y="399"/>
                    </a:cubicBezTo>
                    <a:cubicBezTo>
                      <a:pt x="786" y="0"/>
                      <a:pt x="786" y="0"/>
                      <a:pt x="786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399"/>
                    </a:lnTo>
                    <a:close/>
                    <a:moveTo>
                      <a:pt x="606" y="399"/>
                    </a:moveTo>
                    <a:cubicBezTo>
                      <a:pt x="588" y="492"/>
                      <a:pt x="554" y="550"/>
                      <a:pt x="524" y="586"/>
                    </a:cubicBezTo>
                    <a:cubicBezTo>
                      <a:pt x="508" y="605"/>
                      <a:pt x="493" y="618"/>
                      <a:pt x="483" y="626"/>
                    </a:cubicBezTo>
                    <a:cubicBezTo>
                      <a:pt x="477" y="630"/>
                      <a:pt x="473" y="632"/>
                      <a:pt x="470" y="634"/>
                    </a:cubicBezTo>
                    <a:cubicBezTo>
                      <a:pt x="470" y="634"/>
                      <a:pt x="469" y="634"/>
                      <a:pt x="469" y="635"/>
                    </a:cubicBezTo>
                    <a:cubicBezTo>
                      <a:pt x="317" y="635"/>
                      <a:pt x="317" y="635"/>
                      <a:pt x="317" y="635"/>
                    </a:cubicBezTo>
                    <a:cubicBezTo>
                      <a:pt x="310" y="631"/>
                      <a:pt x="285" y="616"/>
                      <a:pt x="258" y="582"/>
                    </a:cubicBezTo>
                    <a:cubicBezTo>
                      <a:pt x="229" y="546"/>
                      <a:pt x="197" y="489"/>
                      <a:pt x="179" y="399"/>
                    </a:cubicBezTo>
                    <a:lnTo>
                      <a:pt x="606" y="399"/>
                    </a:lnTo>
                    <a:close/>
                  </a:path>
                </a:pathLst>
              </a:custGeom>
              <a:solidFill>
                <a:srgbClr val="2C7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16" name="文本框 95"/>
            <p:cNvSpPr txBox="1"/>
            <p:nvPr/>
          </p:nvSpPr>
          <p:spPr>
            <a:xfrm>
              <a:off x="674914" y="1379465"/>
              <a:ext cx="2129245" cy="977191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300"/>
                </a:lnSpc>
              </a:pPr>
              <a:r>
                <a:rPr lang="zh-TW" altLang="en-US" sz="19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本府所屬各機關學校及烏來區公所員工</a:t>
              </a:r>
              <a:r>
                <a:rPr lang="zh-TW" altLang="en-US" sz="19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均適用</a:t>
              </a: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4127752" y="1134262"/>
            <a:ext cx="4270577" cy="3545207"/>
            <a:chOff x="3227102" y="1134262"/>
            <a:chExt cx="4270577" cy="3545207"/>
          </a:xfrm>
        </p:grpSpPr>
        <p:sp>
          <p:nvSpPr>
            <p:cNvPr id="17" name="椭圆 5"/>
            <p:cNvSpPr/>
            <p:nvPr/>
          </p:nvSpPr>
          <p:spPr bwMode="auto">
            <a:xfrm>
              <a:off x="4930143" y="1134262"/>
              <a:ext cx="1103456" cy="1103457"/>
            </a:xfrm>
            <a:prstGeom prst="ellipse">
              <a:avLst/>
            </a:prstGeom>
            <a:solidFill>
              <a:srgbClr val="FF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8" name="文字方塊 17"/>
            <p:cNvSpPr txBox="1"/>
            <p:nvPr/>
          </p:nvSpPr>
          <p:spPr>
            <a:xfrm>
              <a:off x="5094915" y="1270492"/>
              <a:ext cx="9138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心理諮商</a:t>
              </a:r>
            </a:p>
          </p:txBody>
        </p:sp>
        <p:sp>
          <p:nvSpPr>
            <p:cNvPr id="19" name="椭圆 5"/>
            <p:cNvSpPr/>
            <p:nvPr/>
          </p:nvSpPr>
          <p:spPr bwMode="auto">
            <a:xfrm>
              <a:off x="3415237" y="1629744"/>
              <a:ext cx="1094896" cy="109489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椭圆 5"/>
            <p:cNvSpPr/>
            <p:nvPr/>
          </p:nvSpPr>
          <p:spPr bwMode="auto">
            <a:xfrm>
              <a:off x="4987565" y="3633434"/>
              <a:ext cx="1046034" cy="1046035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椭圆 5"/>
            <p:cNvSpPr/>
            <p:nvPr/>
          </p:nvSpPr>
          <p:spPr bwMode="auto">
            <a:xfrm>
              <a:off x="6334202" y="3059422"/>
              <a:ext cx="1112794" cy="1112796"/>
            </a:xfrm>
            <a:prstGeom prst="ellipse">
              <a:avLst/>
            </a:prstGeom>
            <a:solidFill>
              <a:srgbClr val="18BD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字方塊 22"/>
            <p:cNvSpPr txBox="1"/>
            <p:nvPr/>
          </p:nvSpPr>
          <p:spPr>
            <a:xfrm>
              <a:off x="5119766" y="3740953"/>
              <a:ext cx="9138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>
                <a:defRPr sz="2400" b="1">
                  <a:solidFill>
                    <a:schemeClr val="bg2">
                      <a:lumMod val="1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defRPr>
              </a:lvl1pPr>
            </a:lstStyle>
            <a:p>
              <a:r>
                <a:rPr lang="zh-TW" altLang="en-US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醫療諮詢</a:t>
              </a:r>
            </a:p>
          </p:txBody>
        </p:sp>
        <p:sp>
          <p:nvSpPr>
            <p:cNvPr id="25" name="文字方塊 24"/>
            <p:cNvSpPr txBox="1"/>
            <p:nvPr/>
          </p:nvSpPr>
          <p:spPr>
            <a:xfrm>
              <a:off x="6505086" y="3200321"/>
              <a:ext cx="9138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>
                <a:defRPr sz="2400" b="1">
                  <a:solidFill>
                    <a:schemeClr val="bg2">
                      <a:lumMod val="1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defRPr>
              </a:lvl1pPr>
            </a:lstStyle>
            <a:p>
              <a:r>
                <a:rPr lang="zh-TW" altLang="en-US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財務諮詢</a:t>
              </a:r>
            </a:p>
          </p:txBody>
        </p:sp>
        <p:sp>
          <p:nvSpPr>
            <p:cNvPr id="26" name="文字方塊 25"/>
            <p:cNvSpPr txBox="1"/>
            <p:nvPr/>
          </p:nvSpPr>
          <p:spPr>
            <a:xfrm>
              <a:off x="3227102" y="1782958"/>
              <a:ext cx="15168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>
                <a:defRPr sz="2400" b="1">
                  <a:solidFill>
                    <a:schemeClr val="bg2">
                      <a:lumMod val="1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defRPr>
              </a:lvl1pPr>
            </a:lstStyle>
            <a:p>
              <a:r>
                <a:rPr lang="zh-TW" altLang="en-US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職涯發展</a:t>
              </a:r>
              <a:endParaRPr lang="en-US" altLang="zh-TW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en-US" altLang="zh-TW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en-US" altLang="zh-TW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</a:t>
              </a:r>
              <a:r>
                <a:rPr lang="zh-TW" altLang="en-US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諮詢</a:t>
              </a:r>
              <a:endParaRPr lang="zh-TW" altLang="en-US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4342521" y="2651285"/>
              <a:ext cx="25362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2400" b="1" dirty="0" smtClean="0">
                  <a:solidFill>
                    <a:schemeClr val="accent4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</a:t>
              </a:r>
              <a:r>
                <a:rPr lang="zh-TW" altLang="en-US" sz="2400" b="1" dirty="0">
                  <a:solidFill>
                    <a:schemeClr val="accent4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項</a:t>
              </a:r>
              <a:r>
                <a:rPr lang="zh-TW" altLang="en-US" sz="2400" b="1" dirty="0" smtClean="0">
                  <a:solidFill>
                    <a:schemeClr val="accent4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諮詢</a:t>
              </a:r>
              <a:r>
                <a:rPr lang="en-US" altLang="zh-TW" sz="2400" b="1" dirty="0" smtClean="0">
                  <a:solidFill>
                    <a:schemeClr val="accent4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2400" b="1" dirty="0" smtClean="0">
                  <a:solidFill>
                    <a:schemeClr val="accent4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商</a:t>
              </a:r>
              <a:r>
                <a:rPr lang="en-US" altLang="zh-TW" sz="2400" b="1" dirty="0" smtClean="0">
                  <a:solidFill>
                    <a:schemeClr val="accent4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r>
                <a:rPr lang="zh-TW" altLang="en-US" sz="2400" b="1" dirty="0" smtClean="0">
                  <a:solidFill>
                    <a:schemeClr val="accent4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endParaRPr lang="zh-TW" altLang="en-US" sz="2400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2" name="椭圆 5"/>
            <p:cNvSpPr/>
            <p:nvPr/>
          </p:nvSpPr>
          <p:spPr bwMode="auto">
            <a:xfrm>
              <a:off x="3564067" y="3059422"/>
              <a:ext cx="1046034" cy="1046035"/>
            </a:xfrm>
            <a:prstGeom prst="ellipse">
              <a:avLst/>
            </a:prstGeom>
            <a:solidFill>
              <a:srgbClr val="FF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文字方塊 32"/>
            <p:cNvSpPr txBox="1"/>
            <p:nvPr/>
          </p:nvSpPr>
          <p:spPr>
            <a:xfrm>
              <a:off x="3693572" y="3166940"/>
              <a:ext cx="9138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>
                <a:defRPr sz="2400" b="1">
                  <a:solidFill>
                    <a:schemeClr val="bg2">
                      <a:lumMod val="1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defRPr>
              </a:lvl1pPr>
            </a:lstStyle>
            <a:p>
              <a:r>
                <a:rPr lang="zh-TW" altLang="en-US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管理諮詢</a:t>
              </a:r>
              <a:endParaRPr lang="zh-TW" altLang="en-US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4" name="椭圆 5"/>
            <p:cNvSpPr/>
            <p:nvPr/>
          </p:nvSpPr>
          <p:spPr bwMode="auto">
            <a:xfrm>
              <a:off x="6404796" y="1621821"/>
              <a:ext cx="1087120" cy="1087121"/>
            </a:xfrm>
            <a:prstGeom prst="ellipse">
              <a:avLst/>
            </a:prstGeom>
            <a:solidFill>
              <a:srgbClr val="CC9E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35" name="文字方塊 34"/>
            <p:cNvSpPr txBox="1"/>
            <p:nvPr/>
          </p:nvSpPr>
          <p:spPr>
            <a:xfrm>
              <a:off x="6583846" y="1749882"/>
              <a:ext cx="9138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>
                <a:defRPr sz="2400" b="1">
                  <a:solidFill>
                    <a:schemeClr val="bg2">
                      <a:lumMod val="10000"/>
                    </a:scheme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defRPr>
              </a:lvl1pPr>
            </a:lstStyle>
            <a:p>
              <a:r>
                <a:rPr lang="zh-TW" altLang="en-US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法律諮詢</a:t>
              </a:r>
            </a:p>
          </p:txBody>
        </p:sp>
      </p:grpSp>
      <p:sp>
        <p:nvSpPr>
          <p:cNvPr id="27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597434" y="118597"/>
            <a:ext cx="7418410" cy="936950"/>
          </a:xfrm>
        </p:spPr>
        <p:txBody>
          <a:bodyPr/>
          <a:lstStyle/>
          <a:p>
            <a:pPr>
              <a:defRPr/>
            </a:pPr>
            <a:r>
              <a:rPr lang="en-US" altLang="zh-TW" sz="2800" dirty="0">
                <a:solidFill>
                  <a:srgbClr val="3366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2.</a:t>
            </a:r>
            <a:r>
              <a:rPr lang="zh-TW" altLang="en-US" sz="2800" dirty="0">
                <a:solidFill>
                  <a:srgbClr val="3366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員工協助方案服務內容有哪些</a:t>
            </a:r>
            <a:r>
              <a:rPr lang="zh-TW" altLang="en-US" sz="2800" dirty="0" smtClean="0">
                <a:solidFill>
                  <a:srgbClr val="3366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？</a:t>
            </a:r>
            <a:r>
              <a:rPr lang="en-US" altLang="zh-TW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員工協助方案提供</a:t>
            </a:r>
            <a:r>
              <a:rPr lang="en-US" altLang="zh-TW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項個別或團體諮詢</a:t>
            </a:r>
            <a:r>
              <a:rPr lang="en-US" altLang="zh-TW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商</a:t>
            </a:r>
            <a:r>
              <a:rPr lang="en-US" altLang="zh-TW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服務</a:t>
            </a:r>
          </a:p>
        </p:txBody>
      </p:sp>
      <p:sp>
        <p:nvSpPr>
          <p:cNvPr id="30" name="文字方塊 29"/>
          <p:cNvSpPr txBox="1"/>
          <p:nvPr/>
        </p:nvSpPr>
        <p:spPr>
          <a:xfrm>
            <a:off x="4405725" y="480837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3</a:t>
            </a:r>
            <a:endParaRPr lang="zh-TW" altLang="en-US" sz="20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29" name="橢圓形圖說文字 28"/>
          <p:cNvSpPr/>
          <p:nvPr/>
        </p:nvSpPr>
        <p:spPr>
          <a:xfrm rot="10800000" flipV="1">
            <a:off x="2123313" y="2802146"/>
            <a:ext cx="2035837" cy="1823082"/>
          </a:xfrm>
          <a:prstGeom prst="wedgeEllipseCallout">
            <a:avLst>
              <a:gd name="adj1" fmla="val 42831"/>
              <a:gd name="adj2" fmla="val -93609"/>
            </a:avLst>
          </a:prstGeom>
          <a:ln>
            <a:solidFill>
              <a:srgbClr val="FFCC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zh-TW" altLang="zh-TW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另教師心理諮商部分，依</a:t>
            </a:r>
            <a:r>
              <a:rPr lang="en-US" altLang="zh-TW" sz="1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112</a:t>
            </a:r>
            <a:r>
              <a:rPr lang="zh-TW" altLang="zh-TW" sz="1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年度</a:t>
            </a:r>
            <a:r>
              <a:rPr lang="zh-TW" altLang="zh-TW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新北市高級中等以下學校教師諮商</a:t>
            </a:r>
            <a:r>
              <a:rPr lang="zh-TW" altLang="zh-TW" sz="14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輔導</a:t>
            </a:r>
            <a:r>
              <a:rPr lang="zh-TW" altLang="zh-TW" sz="140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支持</a:t>
            </a:r>
            <a:r>
              <a:rPr lang="zh-TW" altLang="en-US" sz="140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</a:t>
            </a:r>
            <a:r>
              <a:rPr lang="zh-TW" altLang="zh-TW" sz="140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實施</a:t>
            </a:r>
            <a:r>
              <a:rPr lang="zh-TW" altLang="zh-TW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計畫辦理</a:t>
            </a:r>
            <a:endParaRPr lang="zh-TW" altLang="en-US" sz="1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0153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圖片 40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30" y="0"/>
            <a:ext cx="9198430" cy="5218044"/>
          </a:xfrm>
          <a:prstGeom prst="rect">
            <a:avLst/>
          </a:prstGeom>
        </p:spPr>
      </p:pic>
      <p:sp>
        <p:nvSpPr>
          <p:cNvPr id="13" name="剪去單一角落矩形 12"/>
          <p:cNvSpPr/>
          <p:nvPr/>
        </p:nvSpPr>
        <p:spPr>
          <a:xfrm>
            <a:off x="257503" y="726036"/>
            <a:ext cx="8610600" cy="4137250"/>
          </a:xfrm>
          <a:prstGeom prst="snip1Rect">
            <a:avLst>
              <a:gd name="adj" fmla="val 6334"/>
            </a:avLst>
          </a:prstGeom>
          <a:solidFill>
            <a:srgbClr val="FFFFFF"/>
          </a:solidFill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版面配置區 14"/>
          <p:cNvSpPr txBox="1">
            <a:spLocks/>
          </p:cNvSpPr>
          <p:nvPr/>
        </p:nvSpPr>
        <p:spPr bwMode="auto">
          <a:xfrm>
            <a:off x="674959" y="766270"/>
            <a:ext cx="6465115" cy="524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kumimoji="1" lang="zh-TW" altLang="en-US" sz="3000" b="1" dirty="0" smtClean="0"/>
              <a:t>服務項目</a:t>
            </a:r>
            <a:r>
              <a:rPr kumimoji="1" lang="en-US" altLang="zh-TW" sz="3000" b="1" dirty="0" smtClean="0"/>
              <a:t>—</a:t>
            </a:r>
            <a:r>
              <a:rPr lang="zh-TW" altLang="en-US" sz="3000" b="1" dirty="0"/>
              <a:t>心理諮商</a:t>
            </a:r>
            <a:endParaRPr kumimoji="1" lang="en-US" altLang="zh-TW" sz="3000" b="1" dirty="0"/>
          </a:p>
        </p:txBody>
      </p:sp>
      <p:pic>
        <p:nvPicPr>
          <p:cNvPr id="1028" name="Picture 4" descr="「小人」的圖片搜尋結果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851" y="2767564"/>
            <a:ext cx="2190750" cy="208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" name="直線接點 29"/>
          <p:cNvCxnSpPr/>
          <p:nvPr/>
        </p:nvCxnSpPr>
        <p:spPr>
          <a:xfrm>
            <a:off x="1116095" y="2518905"/>
            <a:ext cx="763505" cy="54535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/>
          <p:cNvCxnSpPr/>
          <p:nvPr/>
        </p:nvCxnSpPr>
        <p:spPr>
          <a:xfrm>
            <a:off x="1503521" y="2131133"/>
            <a:ext cx="376079" cy="93313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/>
          <p:cNvCxnSpPr/>
          <p:nvPr/>
        </p:nvCxnSpPr>
        <p:spPr>
          <a:xfrm flipH="1">
            <a:off x="2046757" y="2646083"/>
            <a:ext cx="60690" cy="41818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/>
          <p:cNvCxnSpPr/>
          <p:nvPr/>
        </p:nvCxnSpPr>
        <p:spPr>
          <a:xfrm flipH="1">
            <a:off x="2157230" y="2052190"/>
            <a:ext cx="733503" cy="1082199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/>
          <p:cNvCxnSpPr>
            <a:stCxn id="23" idx="3"/>
          </p:cNvCxnSpPr>
          <p:nvPr/>
        </p:nvCxnSpPr>
        <p:spPr>
          <a:xfrm flipH="1">
            <a:off x="2201677" y="2975815"/>
            <a:ext cx="654872" cy="30509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/>
          <p:cNvCxnSpPr/>
          <p:nvPr/>
        </p:nvCxnSpPr>
        <p:spPr>
          <a:xfrm>
            <a:off x="2223535" y="3346128"/>
            <a:ext cx="988756" cy="136339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/>
          <p:cNvCxnSpPr/>
          <p:nvPr/>
        </p:nvCxnSpPr>
        <p:spPr>
          <a:xfrm>
            <a:off x="2167848" y="3394242"/>
            <a:ext cx="638043" cy="524486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群組 6"/>
          <p:cNvGrpSpPr/>
          <p:nvPr/>
        </p:nvGrpSpPr>
        <p:grpSpPr>
          <a:xfrm>
            <a:off x="995211" y="1459370"/>
            <a:ext cx="1251883" cy="710648"/>
            <a:chOff x="1480423" y="1910688"/>
            <a:chExt cx="984634" cy="524130"/>
          </a:xfrm>
        </p:grpSpPr>
        <p:sp>
          <p:nvSpPr>
            <p:cNvPr id="2" name="橢圓 1"/>
            <p:cNvSpPr/>
            <p:nvPr/>
          </p:nvSpPr>
          <p:spPr>
            <a:xfrm>
              <a:off x="1480423" y="1910688"/>
              <a:ext cx="812800" cy="52413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/>
            </a:p>
          </p:txBody>
        </p:sp>
        <p:sp>
          <p:nvSpPr>
            <p:cNvPr id="9" name="矩形 8"/>
            <p:cNvSpPr/>
            <p:nvPr/>
          </p:nvSpPr>
          <p:spPr>
            <a:xfrm>
              <a:off x="1515066" y="2051232"/>
              <a:ext cx="949991" cy="2496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憂鬱焦慮</a:t>
              </a:r>
              <a:endParaRPr lang="zh-TW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429970" y="2120411"/>
            <a:ext cx="1222715" cy="710648"/>
            <a:chOff x="661254" y="1471658"/>
            <a:chExt cx="961692" cy="524130"/>
          </a:xfrm>
        </p:grpSpPr>
        <p:sp>
          <p:nvSpPr>
            <p:cNvPr id="18" name="橢圓 17"/>
            <p:cNvSpPr/>
            <p:nvPr/>
          </p:nvSpPr>
          <p:spPr>
            <a:xfrm>
              <a:off x="667623" y="1471658"/>
              <a:ext cx="812800" cy="52413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/>
            </a:p>
          </p:txBody>
        </p:sp>
        <p:sp>
          <p:nvSpPr>
            <p:cNvPr id="11" name="矩形 10"/>
            <p:cNvSpPr/>
            <p:nvPr/>
          </p:nvSpPr>
          <p:spPr>
            <a:xfrm>
              <a:off x="661254" y="1602884"/>
              <a:ext cx="961692" cy="2496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工作壓力</a:t>
              </a:r>
              <a:endParaRPr lang="zh-TW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2704927" y="2369239"/>
            <a:ext cx="1597619" cy="710648"/>
            <a:chOff x="2953292" y="2532596"/>
            <a:chExt cx="1256562" cy="524130"/>
          </a:xfrm>
        </p:grpSpPr>
        <p:sp>
          <p:nvSpPr>
            <p:cNvPr id="23" name="橢圓 22"/>
            <p:cNvSpPr/>
            <p:nvPr/>
          </p:nvSpPr>
          <p:spPr>
            <a:xfrm>
              <a:off x="2953514" y="2532596"/>
              <a:ext cx="812800" cy="52413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/>
            </a:p>
          </p:txBody>
        </p:sp>
        <p:sp>
          <p:nvSpPr>
            <p:cNvPr id="12" name="矩形 11"/>
            <p:cNvSpPr/>
            <p:nvPr/>
          </p:nvSpPr>
          <p:spPr>
            <a:xfrm>
              <a:off x="2953292" y="2674513"/>
              <a:ext cx="1256562" cy="2496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人際關係</a:t>
              </a:r>
              <a:endParaRPr lang="zh-TW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2728298" y="3810552"/>
            <a:ext cx="1223024" cy="710648"/>
            <a:chOff x="3454400" y="2769202"/>
            <a:chExt cx="961935" cy="524130"/>
          </a:xfrm>
        </p:grpSpPr>
        <p:sp>
          <p:nvSpPr>
            <p:cNvPr id="22" name="橢圓 21"/>
            <p:cNvSpPr/>
            <p:nvPr/>
          </p:nvSpPr>
          <p:spPr>
            <a:xfrm>
              <a:off x="3454400" y="2769202"/>
              <a:ext cx="812800" cy="52413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/>
            </a:p>
          </p:txBody>
        </p:sp>
        <p:sp>
          <p:nvSpPr>
            <p:cNvPr id="14" name="矩形 13"/>
            <p:cNvSpPr/>
            <p:nvPr/>
          </p:nvSpPr>
          <p:spPr>
            <a:xfrm>
              <a:off x="3470809" y="2922339"/>
              <a:ext cx="945526" cy="2496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創傷失落</a:t>
              </a:r>
              <a:endParaRPr lang="zh-TW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1617060" y="2056867"/>
            <a:ext cx="1273673" cy="710648"/>
            <a:chOff x="3273419" y="1625146"/>
            <a:chExt cx="1001772" cy="524130"/>
          </a:xfrm>
        </p:grpSpPr>
        <p:sp>
          <p:nvSpPr>
            <p:cNvPr id="21" name="橢圓 20"/>
            <p:cNvSpPr/>
            <p:nvPr/>
          </p:nvSpPr>
          <p:spPr>
            <a:xfrm>
              <a:off x="3281465" y="1625146"/>
              <a:ext cx="812800" cy="52413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/>
            </a:p>
          </p:txBody>
        </p:sp>
        <p:sp>
          <p:nvSpPr>
            <p:cNvPr id="15" name="矩形 14"/>
            <p:cNvSpPr/>
            <p:nvPr/>
          </p:nvSpPr>
          <p:spPr>
            <a:xfrm>
              <a:off x="3273419" y="1756774"/>
              <a:ext cx="1001772" cy="2496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職場適應</a:t>
              </a:r>
              <a:endParaRPr lang="zh-TW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3106137" y="3099904"/>
            <a:ext cx="1306898" cy="710648"/>
            <a:chOff x="3061296" y="3237951"/>
            <a:chExt cx="1027904" cy="524130"/>
          </a:xfrm>
        </p:grpSpPr>
        <p:sp>
          <p:nvSpPr>
            <p:cNvPr id="19" name="橢圓 18"/>
            <p:cNvSpPr/>
            <p:nvPr/>
          </p:nvSpPr>
          <p:spPr>
            <a:xfrm>
              <a:off x="3067846" y="3237951"/>
              <a:ext cx="812800" cy="52413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/>
            </a:p>
          </p:txBody>
        </p:sp>
        <p:sp>
          <p:nvSpPr>
            <p:cNvPr id="16" name="矩形 15"/>
            <p:cNvSpPr/>
            <p:nvPr/>
          </p:nvSpPr>
          <p:spPr>
            <a:xfrm>
              <a:off x="3061296" y="3361115"/>
              <a:ext cx="1027904" cy="2496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婚姻問題</a:t>
              </a:r>
              <a:endParaRPr lang="zh-TW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5" name="群組 24"/>
          <p:cNvGrpSpPr/>
          <p:nvPr/>
        </p:nvGrpSpPr>
        <p:grpSpPr>
          <a:xfrm>
            <a:off x="2550594" y="1459370"/>
            <a:ext cx="1237031" cy="710648"/>
            <a:chOff x="3212929" y="2172753"/>
            <a:chExt cx="972952" cy="524130"/>
          </a:xfrm>
        </p:grpSpPr>
        <p:sp>
          <p:nvSpPr>
            <p:cNvPr id="20" name="橢圓 19"/>
            <p:cNvSpPr/>
            <p:nvPr/>
          </p:nvSpPr>
          <p:spPr>
            <a:xfrm>
              <a:off x="3212929" y="2172753"/>
              <a:ext cx="812800" cy="52413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/>
            </a:p>
          </p:txBody>
        </p:sp>
        <p:sp>
          <p:nvSpPr>
            <p:cNvPr id="17" name="矩形 16"/>
            <p:cNvSpPr/>
            <p:nvPr/>
          </p:nvSpPr>
          <p:spPr>
            <a:xfrm>
              <a:off x="3212929" y="2318396"/>
              <a:ext cx="972952" cy="2496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家庭關係</a:t>
              </a:r>
              <a:endParaRPr lang="zh-TW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cxnSp>
        <p:nvCxnSpPr>
          <p:cNvPr id="54" name="直線接點 53"/>
          <p:cNvCxnSpPr/>
          <p:nvPr/>
        </p:nvCxnSpPr>
        <p:spPr>
          <a:xfrm flipV="1">
            <a:off x="3952904" y="2170018"/>
            <a:ext cx="1209277" cy="1"/>
          </a:xfrm>
          <a:prstGeom prst="line">
            <a:avLst/>
          </a:prstGeom>
          <a:ln w="57150"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矩形 55"/>
          <p:cNvSpPr/>
          <p:nvPr/>
        </p:nvSpPr>
        <p:spPr>
          <a:xfrm>
            <a:off x="4059917" y="1726801"/>
            <a:ext cx="9698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依需求</a:t>
            </a:r>
          </a:p>
        </p:txBody>
      </p:sp>
      <p:sp>
        <p:nvSpPr>
          <p:cNvPr id="57" name="矩形 56"/>
          <p:cNvSpPr/>
          <p:nvPr/>
        </p:nvSpPr>
        <p:spPr>
          <a:xfrm>
            <a:off x="4137054" y="2216649"/>
            <a:ext cx="681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安排</a:t>
            </a:r>
            <a:endParaRPr lang="zh-TW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5103940" y="2004502"/>
            <a:ext cx="37508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聘請專業</a:t>
            </a:r>
            <a:r>
              <a:rPr lang="zh-TW" altLang="en-US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心理師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提供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諮商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服務</a:t>
            </a:r>
            <a:endParaRPr lang="zh-TW" altLang="en-US" sz="2000" dirty="0"/>
          </a:p>
        </p:txBody>
      </p:sp>
      <p:pic>
        <p:nvPicPr>
          <p:cNvPr id="1030" name="Picture 6" descr="圖片搜尋結果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546" y="2791584"/>
            <a:ext cx="848692" cy="848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相關圖片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13"/>
          <a:stretch/>
        </p:blipFill>
        <p:spPr bwMode="auto">
          <a:xfrm>
            <a:off x="6047503" y="2451303"/>
            <a:ext cx="1641108" cy="192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文字方塊 42"/>
          <p:cNvSpPr txBox="1"/>
          <p:nvPr/>
        </p:nvSpPr>
        <p:spPr>
          <a:xfrm>
            <a:off x="4405725" y="480837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4</a:t>
            </a:r>
            <a:endParaRPr lang="zh-TW" altLang="en-US" sz="20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9773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片 25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30" y="0"/>
            <a:ext cx="9198430" cy="5218044"/>
          </a:xfrm>
          <a:prstGeom prst="rect">
            <a:avLst/>
          </a:prstGeom>
        </p:spPr>
      </p:pic>
      <p:sp>
        <p:nvSpPr>
          <p:cNvPr id="13" name="剪去單一角落矩形 12"/>
          <p:cNvSpPr/>
          <p:nvPr/>
        </p:nvSpPr>
        <p:spPr>
          <a:xfrm>
            <a:off x="345701" y="744576"/>
            <a:ext cx="8610600" cy="4137250"/>
          </a:xfrm>
          <a:prstGeom prst="snip1Rect">
            <a:avLst>
              <a:gd name="adj" fmla="val 6334"/>
            </a:avLst>
          </a:prstGeom>
          <a:solidFill>
            <a:srgbClr val="FFFFFF"/>
          </a:solidFill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版面配置區 14"/>
          <p:cNvSpPr txBox="1">
            <a:spLocks/>
          </p:cNvSpPr>
          <p:nvPr/>
        </p:nvSpPr>
        <p:spPr bwMode="auto">
          <a:xfrm>
            <a:off x="711589" y="764135"/>
            <a:ext cx="6465115" cy="524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kumimoji="1" lang="zh-TW" altLang="en-US" sz="3000" b="1" dirty="0" smtClean="0"/>
              <a:t>服務項目</a:t>
            </a:r>
            <a:r>
              <a:rPr kumimoji="1" lang="en-US" altLang="zh-TW" sz="3000" b="1" dirty="0" smtClean="0"/>
              <a:t>—</a:t>
            </a:r>
            <a:r>
              <a:rPr kumimoji="1" lang="zh-TW" altLang="en-US" sz="3000" b="1" dirty="0" smtClean="0"/>
              <a:t>法律諮詢</a:t>
            </a:r>
            <a:endParaRPr kumimoji="1" lang="en-US" altLang="zh-TW" sz="3000" b="1" dirty="0"/>
          </a:p>
        </p:txBody>
      </p:sp>
      <p:pic>
        <p:nvPicPr>
          <p:cNvPr id="7170" name="Picture 2" descr="C:\Users\ac4651\Desktop\法律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2223692"/>
            <a:ext cx="2616200" cy="261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群組 6"/>
          <p:cNvGrpSpPr/>
          <p:nvPr/>
        </p:nvGrpSpPr>
        <p:grpSpPr>
          <a:xfrm>
            <a:off x="977968" y="1596744"/>
            <a:ext cx="1836997" cy="1500427"/>
            <a:chOff x="477520" y="1676400"/>
            <a:chExt cx="1836997" cy="1500427"/>
          </a:xfrm>
        </p:grpSpPr>
        <p:sp>
          <p:nvSpPr>
            <p:cNvPr id="5" name="等腰三角形 4"/>
            <p:cNvSpPr/>
            <p:nvPr/>
          </p:nvSpPr>
          <p:spPr>
            <a:xfrm rot="5400000">
              <a:off x="1923435" y="2255600"/>
              <a:ext cx="337663" cy="444500"/>
            </a:xfrm>
            <a:prstGeom prst="triangl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b="1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" name="橢圓 1"/>
            <p:cNvSpPr/>
            <p:nvPr/>
          </p:nvSpPr>
          <p:spPr>
            <a:xfrm>
              <a:off x="477520" y="1676400"/>
              <a:ext cx="1493520" cy="1500427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solidFill>
                    <a:schemeClr val="tx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工作面</a:t>
              </a:r>
              <a:endParaRPr lang="en-US" altLang="zh-TW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b="1" dirty="0" smtClean="0">
                  <a:solidFill>
                    <a:schemeClr val="tx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生活面</a:t>
              </a:r>
              <a:endParaRPr lang="en-US" altLang="zh-TW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8" name="群組 17"/>
          <p:cNvGrpSpPr/>
          <p:nvPr/>
        </p:nvGrpSpPr>
        <p:grpSpPr>
          <a:xfrm>
            <a:off x="3054541" y="1451251"/>
            <a:ext cx="2119577" cy="1827978"/>
            <a:chOff x="2801689" y="1451250"/>
            <a:chExt cx="2356028" cy="2071015"/>
          </a:xfrm>
        </p:grpSpPr>
        <p:grpSp>
          <p:nvGrpSpPr>
            <p:cNvPr id="11" name="群組 10"/>
            <p:cNvGrpSpPr/>
            <p:nvPr/>
          </p:nvGrpSpPr>
          <p:grpSpPr>
            <a:xfrm>
              <a:off x="2801689" y="1451250"/>
              <a:ext cx="2356028" cy="2071015"/>
              <a:chOff x="477520" y="1649373"/>
              <a:chExt cx="1899478" cy="1500427"/>
            </a:xfrm>
          </p:grpSpPr>
          <p:sp>
            <p:nvSpPr>
              <p:cNvPr id="12" name="等腰三角形 11"/>
              <p:cNvSpPr/>
              <p:nvPr/>
            </p:nvSpPr>
            <p:spPr>
              <a:xfrm rot="5400000">
                <a:off x="1883291" y="2055555"/>
                <a:ext cx="299354" cy="688061"/>
              </a:xfrm>
              <a:prstGeom prst="triangl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accent6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b="1">
                  <a:solidFill>
                    <a:schemeClr val="tx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" name="橢圓 13"/>
              <p:cNvSpPr/>
              <p:nvPr/>
            </p:nvSpPr>
            <p:spPr>
              <a:xfrm>
                <a:off x="477520" y="1649373"/>
                <a:ext cx="1493520" cy="1500427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accent6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1600"/>
                  </a:lnSpc>
                </a:pPr>
                <a:endParaRPr lang="en-US" altLang="zh-TW" b="1" dirty="0" smtClean="0">
                  <a:solidFill>
                    <a:schemeClr val="tx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8" name="矩形 7"/>
            <p:cNvSpPr/>
            <p:nvPr/>
          </p:nvSpPr>
          <p:spPr>
            <a:xfrm>
              <a:off x="2940537" y="1894288"/>
              <a:ext cx="1637496" cy="10028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dirty="0">
                  <a:solidFill>
                    <a:schemeClr val="tx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面臨</a:t>
              </a:r>
              <a:r>
                <a:rPr lang="zh-TW" altLang="en-US" b="1" dirty="0">
                  <a:solidFill>
                    <a:schemeClr val="tx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民、</a:t>
              </a:r>
              <a:r>
                <a:rPr lang="zh-TW" altLang="en-US" b="1" dirty="0" smtClean="0">
                  <a:solidFill>
                    <a:schemeClr val="tx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刑事訴訟</a:t>
              </a:r>
              <a:r>
                <a:rPr lang="zh-TW" altLang="en-US" dirty="0" smtClean="0">
                  <a:solidFill>
                    <a:schemeClr val="tx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等</a:t>
              </a:r>
              <a:r>
                <a:rPr lang="zh-TW" altLang="en-US" dirty="0">
                  <a:solidFill>
                    <a:schemeClr val="tx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法律</a:t>
              </a:r>
              <a:r>
                <a:rPr lang="zh-TW" altLang="en-US" dirty="0" smtClean="0">
                  <a:solidFill>
                    <a:schemeClr val="tx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問題</a:t>
              </a:r>
              <a:endParaRPr lang="zh-TW" altLang="en-US" dirty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416581" y="2655652"/>
            <a:ext cx="2081745" cy="1655014"/>
            <a:chOff x="316570" y="2410336"/>
            <a:chExt cx="2081745" cy="1655014"/>
          </a:xfrm>
        </p:grpSpPr>
        <p:pic>
          <p:nvPicPr>
            <p:cNvPr id="10" name="圖片 9"/>
            <p:cNvPicPr>
              <a:picLocks noChangeAspect="1"/>
            </p:cNvPicPr>
            <p:nvPr/>
          </p:nvPicPr>
          <p:blipFill>
            <a:blip r:embed="rId6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047065">
              <a:off x="380563" y="2410336"/>
              <a:ext cx="1900017" cy="1655014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 rot="21254934">
              <a:off x="316570" y="3080183"/>
              <a:ext cx="208174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處理公務遇到法律問題</a:t>
              </a:r>
              <a:endParaRPr lang="zh-TW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3" name="群組 22"/>
          <p:cNvGrpSpPr/>
          <p:nvPr/>
        </p:nvGrpSpPr>
        <p:grpSpPr>
          <a:xfrm>
            <a:off x="960121" y="3402387"/>
            <a:ext cx="1323339" cy="1074358"/>
            <a:chOff x="960121" y="3149832"/>
            <a:chExt cx="1323339" cy="1074358"/>
          </a:xfrm>
        </p:grpSpPr>
        <p:pic>
          <p:nvPicPr>
            <p:cNvPr id="20" name="圖片 19"/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468602">
              <a:off x="977757" y="3149832"/>
              <a:ext cx="1233403" cy="1074358"/>
            </a:xfrm>
            <a:prstGeom prst="rect">
              <a:avLst/>
            </a:prstGeom>
          </p:spPr>
        </p:pic>
        <p:sp>
          <p:nvSpPr>
            <p:cNvPr id="17" name="矩形 16"/>
            <p:cNvSpPr/>
            <p:nvPr/>
          </p:nvSpPr>
          <p:spPr>
            <a:xfrm>
              <a:off x="960121" y="3554317"/>
              <a:ext cx="132333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買賣法律糾紛</a:t>
              </a:r>
              <a:endParaRPr lang="zh-TW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2436851" y="3087338"/>
            <a:ext cx="2570684" cy="1554627"/>
            <a:chOff x="488685" y="3458795"/>
            <a:chExt cx="2570684" cy="1554627"/>
          </a:xfrm>
        </p:grpSpPr>
        <p:pic>
          <p:nvPicPr>
            <p:cNvPr id="21" name="圖片 2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375800">
              <a:off x="634781" y="3458795"/>
              <a:ext cx="2424588" cy="1554627"/>
            </a:xfrm>
            <a:prstGeom prst="rect">
              <a:avLst/>
            </a:prstGeom>
          </p:spPr>
        </p:pic>
        <p:sp>
          <p:nvSpPr>
            <p:cNvPr id="16" name="矩形 15"/>
            <p:cNvSpPr/>
            <p:nvPr/>
          </p:nvSpPr>
          <p:spPr>
            <a:xfrm rot="337696">
              <a:off x="488685" y="4059422"/>
              <a:ext cx="2539096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生活上如發生車禍之相關責任</a:t>
              </a:r>
              <a:endParaRPr lang="zh-TW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5" name="矩形 14"/>
          <p:cNvSpPr/>
          <p:nvPr/>
        </p:nvSpPr>
        <p:spPr>
          <a:xfrm>
            <a:off x="5637652" y="2084399"/>
            <a:ext cx="28256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聘請</a:t>
            </a:r>
            <a:r>
              <a:rPr lang="zh-TW" altLang="en-US" sz="2000" b="1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各類法律專長律師</a:t>
            </a:r>
            <a:endParaRPr lang="en-US" altLang="zh-TW" sz="20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擔任</a:t>
            </a:r>
            <a:r>
              <a:rPr lang="zh-TW" altLang="en-US" sz="2000" b="1" dirty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諮詢</a:t>
            </a:r>
            <a:r>
              <a:rPr lang="zh-TW" altLang="en-US" sz="2000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人員</a:t>
            </a:r>
            <a:endParaRPr lang="zh-TW" altLang="en-US" sz="2000" b="1" dirty="0">
              <a:solidFill>
                <a:schemeClr val="tx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4405725" y="480837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5</a:t>
            </a:r>
            <a:endParaRPr lang="zh-TW" altLang="en-US" sz="20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211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片 25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30" y="21491"/>
            <a:ext cx="9198430" cy="5218044"/>
          </a:xfrm>
          <a:prstGeom prst="rect">
            <a:avLst/>
          </a:prstGeom>
        </p:spPr>
      </p:pic>
      <p:sp>
        <p:nvSpPr>
          <p:cNvPr id="13" name="剪去單一角落矩形 12"/>
          <p:cNvSpPr/>
          <p:nvPr/>
        </p:nvSpPr>
        <p:spPr>
          <a:xfrm>
            <a:off x="345701" y="744576"/>
            <a:ext cx="8610600" cy="4137250"/>
          </a:xfrm>
          <a:prstGeom prst="snip1Rect">
            <a:avLst>
              <a:gd name="adj" fmla="val 6334"/>
            </a:avLst>
          </a:prstGeom>
          <a:solidFill>
            <a:srgbClr val="FFFFFF"/>
          </a:solidFill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版面配置區 14"/>
          <p:cNvSpPr txBox="1">
            <a:spLocks/>
          </p:cNvSpPr>
          <p:nvPr/>
        </p:nvSpPr>
        <p:spPr bwMode="auto">
          <a:xfrm>
            <a:off x="711589" y="764135"/>
            <a:ext cx="6465115" cy="524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kumimoji="1" lang="zh-TW" altLang="en-US" sz="3000" b="1" dirty="0" smtClean="0"/>
              <a:t>服務項目</a:t>
            </a:r>
            <a:r>
              <a:rPr kumimoji="1" lang="en-US" altLang="zh-TW" sz="3000" b="1" dirty="0" smtClean="0"/>
              <a:t>—</a:t>
            </a:r>
            <a:r>
              <a:rPr kumimoji="1" lang="zh-TW" altLang="en-US" sz="3000" b="1" dirty="0" smtClean="0"/>
              <a:t>財務諮詢</a:t>
            </a:r>
            <a:endParaRPr kumimoji="1" lang="en-US" altLang="zh-TW" sz="3000" b="1" dirty="0"/>
          </a:p>
        </p:txBody>
      </p:sp>
      <p:grpSp>
        <p:nvGrpSpPr>
          <p:cNvPr id="7" name="群組 6"/>
          <p:cNvGrpSpPr/>
          <p:nvPr/>
        </p:nvGrpSpPr>
        <p:grpSpPr>
          <a:xfrm rot="21339491">
            <a:off x="2421611" y="2931934"/>
            <a:ext cx="1930137" cy="1500427"/>
            <a:chOff x="-235329" y="1558804"/>
            <a:chExt cx="1930137" cy="1500427"/>
          </a:xfrm>
        </p:grpSpPr>
        <p:sp>
          <p:nvSpPr>
            <p:cNvPr id="5" name="等腰三角形 4"/>
            <p:cNvSpPr/>
            <p:nvPr/>
          </p:nvSpPr>
          <p:spPr>
            <a:xfrm rot="5400000">
              <a:off x="1303726" y="2053419"/>
              <a:ext cx="337663" cy="444500"/>
            </a:xfrm>
            <a:prstGeom prst="triangle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b="1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" name="橢圓 1"/>
            <p:cNvSpPr/>
            <p:nvPr/>
          </p:nvSpPr>
          <p:spPr>
            <a:xfrm>
              <a:off x="-235329" y="1558804"/>
              <a:ext cx="1583930" cy="1500427"/>
            </a:xfrm>
            <a:prstGeom prst="ellipse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solidFill>
                    <a:schemeClr val="tx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財務管理</a:t>
              </a:r>
              <a:endParaRPr lang="en-US" altLang="zh-TW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b="1" dirty="0" smtClean="0">
                  <a:solidFill>
                    <a:schemeClr val="tx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理財規劃</a:t>
              </a:r>
              <a:endParaRPr lang="en-US" altLang="zh-TW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8" name="群組 17"/>
          <p:cNvGrpSpPr/>
          <p:nvPr/>
        </p:nvGrpSpPr>
        <p:grpSpPr>
          <a:xfrm rot="256587">
            <a:off x="1583463" y="1443032"/>
            <a:ext cx="2068264" cy="1581906"/>
            <a:chOff x="2801689" y="1451250"/>
            <a:chExt cx="2356027" cy="2071014"/>
          </a:xfrm>
        </p:grpSpPr>
        <p:grpSp>
          <p:nvGrpSpPr>
            <p:cNvPr id="11" name="群組 10"/>
            <p:cNvGrpSpPr/>
            <p:nvPr/>
          </p:nvGrpSpPr>
          <p:grpSpPr>
            <a:xfrm>
              <a:off x="2801689" y="1451250"/>
              <a:ext cx="2356027" cy="2071014"/>
              <a:chOff x="477520" y="1649375"/>
              <a:chExt cx="1899478" cy="1500428"/>
            </a:xfrm>
          </p:grpSpPr>
          <p:sp>
            <p:nvSpPr>
              <p:cNvPr id="12" name="等腰三角形 11"/>
              <p:cNvSpPr/>
              <p:nvPr/>
            </p:nvSpPr>
            <p:spPr>
              <a:xfrm rot="5400000">
                <a:off x="1883291" y="2055555"/>
                <a:ext cx="299354" cy="688061"/>
              </a:xfrm>
              <a:prstGeom prst="triangl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accent6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b="1">
                  <a:solidFill>
                    <a:schemeClr val="tx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" name="橢圓 13"/>
              <p:cNvSpPr/>
              <p:nvPr/>
            </p:nvSpPr>
            <p:spPr>
              <a:xfrm>
                <a:off x="477520" y="1649375"/>
                <a:ext cx="1493521" cy="1500428"/>
              </a:xfrm>
              <a:prstGeom prst="ellipse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lnSpc>
                    <a:spcPts val="1600"/>
                  </a:lnSpc>
                </a:pPr>
                <a:endParaRPr lang="en-US" altLang="zh-TW" b="1" dirty="0" smtClean="0">
                  <a:solidFill>
                    <a:schemeClr val="tx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8" name="矩形 7"/>
            <p:cNvSpPr/>
            <p:nvPr/>
          </p:nvSpPr>
          <p:spPr>
            <a:xfrm>
              <a:off x="2940537" y="1869710"/>
              <a:ext cx="157480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dirty="0" smtClean="0">
                  <a:solidFill>
                    <a:schemeClr val="tx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面臨</a:t>
              </a:r>
              <a:r>
                <a:rPr lang="zh-TW" altLang="en-US" b="1" dirty="0" smtClean="0">
                  <a:solidFill>
                    <a:schemeClr val="tx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稅務及</a:t>
              </a:r>
              <a:r>
                <a:rPr lang="zh-TW" altLang="en-US" b="1" dirty="0">
                  <a:solidFill>
                    <a:schemeClr val="tx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債務處理</a:t>
              </a:r>
              <a:r>
                <a:rPr lang="zh-TW" altLang="en-US" dirty="0">
                  <a:solidFill>
                    <a:schemeClr val="tx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等法律</a:t>
              </a:r>
              <a:r>
                <a:rPr lang="zh-TW" altLang="en-US" dirty="0" smtClean="0">
                  <a:solidFill>
                    <a:schemeClr val="tx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問題</a:t>
              </a:r>
              <a:endParaRPr lang="zh-TW" altLang="en-US" dirty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223" y="2468462"/>
            <a:ext cx="2083481" cy="2083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矩形 14"/>
          <p:cNvSpPr/>
          <p:nvPr/>
        </p:nvSpPr>
        <p:spPr>
          <a:xfrm>
            <a:off x="3978227" y="1794461"/>
            <a:ext cx="43391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聘請</a:t>
            </a:r>
            <a:r>
              <a:rPr lang="zh-TW" altLang="en-US" sz="20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財務</a:t>
            </a:r>
            <a:r>
              <a:rPr lang="zh-TW" altLang="en-US" sz="2000" b="1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專長律師及具財務專業人員</a:t>
            </a:r>
            <a:endParaRPr lang="en-US" altLang="zh-TW" sz="2000" b="1" dirty="0" smtClean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000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擔任</a:t>
            </a:r>
            <a:r>
              <a:rPr lang="zh-TW" altLang="en-US" sz="2000" b="1" dirty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諮詢</a:t>
            </a:r>
            <a:r>
              <a:rPr lang="zh-TW" altLang="en-US" sz="2000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人員</a:t>
            </a:r>
            <a:endParaRPr lang="zh-TW" altLang="en-US" sz="2000" b="1" dirty="0">
              <a:solidFill>
                <a:schemeClr val="tx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4405725" y="480837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6</a:t>
            </a:r>
            <a:endParaRPr lang="zh-TW" altLang="en-US" sz="20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3825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圖片 26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30" y="0"/>
            <a:ext cx="9198430" cy="5218044"/>
          </a:xfrm>
          <a:prstGeom prst="rect">
            <a:avLst/>
          </a:prstGeom>
        </p:spPr>
      </p:pic>
      <p:sp>
        <p:nvSpPr>
          <p:cNvPr id="13" name="剪去單一角落矩形 12"/>
          <p:cNvSpPr/>
          <p:nvPr/>
        </p:nvSpPr>
        <p:spPr>
          <a:xfrm>
            <a:off x="304801" y="726036"/>
            <a:ext cx="8610600" cy="4137250"/>
          </a:xfrm>
          <a:prstGeom prst="snip1Rect">
            <a:avLst>
              <a:gd name="adj" fmla="val 6334"/>
            </a:avLst>
          </a:prstGeom>
          <a:solidFill>
            <a:srgbClr val="FFFFFF"/>
          </a:solidFill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版面配置區 14"/>
          <p:cNvSpPr txBox="1">
            <a:spLocks/>
          </p:cNvSpPr>
          <p:nvPr/>
        </p:nvSpPr>
        <p:spPr bwMode="auto">
          <a:xfrm>
            <a:off x="736989" y="764135"/>
            <a:ext cx="6465115" cy="524130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kumimoji="1" lang="zh-TW" altLang="en-US" sz="3000" b="1" dirty="0" smtClean="0"/>
              <a:t>服務項目</a:t>
            </a:r>
            <a:r>
              <a:rPr kumimoji="1" lang="en-US" altLang="zh-TW" sz="3000" b="1" dirty="0" smtClean="0"/>
              <a:t>—</a:t>
            </a:r>
            <a:r>
              <a:rPr kumimoji="1" lang="zh-TW" altLang="en-US" sz="3000" b="1" dirty="0" smtClean="0"/>
              <a:t>醫療諮詢</a:t>
            </a:r>
            <a:endParaRPr kumimoji="1" lang="en-US" altLang="zh-TW" sz="3000" b="1" dirty="0"/>
          </a:p>
        </p:txBody>
      </p:sp>
      <p:pic>
        <p:nvPicPr>
          <p:cNvPr id="6147" name="Picture 3" descr="C:\Users\ac4651\Desktop\醫療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231" y="2856369"/>
            <a:ext cx="1400152" cy="194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雙波浪線 1"/>
          <p:cNvSpPr/>
          <p:nvPr/>
        </p:nvSpPr>
        <p:spPr>
          <a:xfrm>
            <a:off x="7227838" y="2856369"/>
            <a:ext cx="627770" cy="261456"/>
          </a:xfrm>
          <a:prstGeom prst="doubleWave">
            <a:avLst/>
          </a:prstGeom>
          <a:solidFill>
            <a:srgbClr val="FFFFFF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dirty="0" smtClean="0">
                <a:solidFill>
                  <a:schemeClr val="tx1"/>
                </a:solidFill>
              </a:rPr>
              <a:t>CARE</a:t>
            </a:r>
            <a:endParaRPr lang="zh-TW" altLang="en-US" sz="1600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8" y="2930177"/>
            <a:ext cx="1412239" cy="120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组合 2"/>
          <p:cNvGrpSpPr>
            <a:grpSpLocks/>
          </p:cNvGrpSpPr>
          <p:nvPr/>
        </p:nvGrpSpPr>
        <p:grpSpPr bwMode="auto">
          <a:xfrm>
            <a:off x="298689" y="1599959"/>
            <a:ext cx="1337040" cy="1375824"/>
            <a:chOff x="2360635" y="1771896"/>
            <a:chExt cx="1096960" cy="1157876"/>
          </a:xfrm>
        </p:grpSpPr>
        <p:sp>
          <p:nvSpPr>
            <p:cNvPr id="11" name="任意多边形 1"/>
            <p:cNvSpPr/>
            <p:nvPr/>
          </p:nvSpPr>
          <p:spPr>
            <a:xfrm rot="13500000" flipH="1">
              <a:off x="2330177" y="1802354"/>
              <a:ext cx="1157876" cy="1096960"/>
            </a:xfrm>
            <a:custGeom>
              <a:avLst/>
              <a:gdLst>
                <a:gd name="connsiteX0" fmla="*/ 650363 w 4518605"/>
                <a:gd name="connsiteY0" fmla="*/ 3854920 h 4518605"/>
                <a:gd name="connsiteX1" fmla="*/ 657342 w 4518605"/>
                <a:gd name="connsiteY1" fmla="*/ 3861263 h 4518605"/>
                <a:gd name="connsiteX2" fmla="*/ 663685 w 4518605"/>
                <a:gd name="connsiteY2" fmla="*/ 3868242 h 4518605"/>
                <a:gd name="connsiteX3" fmla="*/ 664321 w 4518605"/>
                <a:gd name="connsiteY3" fmla="*/ 3867606 h 4518605"/>
                <a:gd name="connsiteX4" fmla="*/ 811278 w 4518605"/>
                <a:gd name="connsiteY4" fmla="*/ 4001169 h 4518605"/>
                <a:gd name="connsiteX5" fmla="*/ 2252641 w 4518605"/>
                <a:gd name="connsiteY5" fmla="*/ 4518605 h 4518605"/>
                <a:gd name="connsiteX6" fmla="*/ 4518605 w 4518605"/>
                <a:gd name="connsiteY6" fmla="*/ 2252641 h 4518605"/>
                <a:gd name="connsiteX7" fmla="*/ 4341017 w 4518605"/>
                <a:gd name="connsiteY7" fmla="*/ 234852 h 4518605"/>
                <a:gd name="connsiteX8" fmla="*/ 4376100 w 4518605"/>
                <a:gd name="connsiteY8" fmla="*/ 155826 h 4518605"/>
                <a:gd name="connsiteX9" fmla="*/ 4410691 w 4518605"/>
                <a:gd name="connsiteY9" fmla="*/ 121235 h 4518605"/>
                <a:gd name="connsiteX10" fmla="*/ 4386735 w 4518605"/>
                <a:gd name="connsiteY10" fmla="*/ 131870 h 4518605"/>
                <a:gd name="connsiteX11" fmla="*/ 4397370 w 4518605"/>
                <a:gd name="connsiteY11" fmla="*/ 107914 h 4518605"/>
                <a:gd name="connsiteX12" fmla="*/ 4362779 w 4518605"/>
                <a:gd name="connsiteY12" fmla="*/ 142505 h 4518605"/>
                <a:gd name="connsiteX13" fmla="*/ 4283753 w 4518605"/>
                <a:gd name="connsiteY13" fmla="*/ 177588 h 4518605"/>
                <a:gd name="connsiteX14" fmla="*/ 2265964 w 4518605"/>
                <a:gd name="connsiteY14" fmla="*/ 0 h 4518605"/>
                <a:gd name="connsiteX15" fmla="*/ 0 w 4518605"/>
                <a:gd name="connsiteY15" fmla="*/ 2265964 h 4518605"/>
                <a:gd name="connsiteX16" fmla="*/ 517436 w 4518605"/>
                <a:gd name="connsiteY16" fmla="*/ 3707327 h 4518605"/>
                <a:gd name="connsiteX17" fmla="*/ 650999 w 4518605"/>
                <a:gd name="connsiteY17" fmla="*/ 3854284 h 4518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18605" h="4518605">
                  <a:moveTo>
                    <a:pt x="650363" y="3854920"/>
                  </a:moveTo>
                  <a:lnTo>
                    <a:pt x="657342" y="3861263"/>
                  </a:lnTo>
                  <a:lnTo>
                    <a:pt x="663685" y="3868242"/>
                  </a:lnTo>
                  <a:lnTo>
                    <a:pt x="664321" y="3867606"/>
                  </a:lnTo>
                  <a:lnTo>
                    <a:pt x="811278" y="4001169"/>
                  </a:lnTo>
                  <a:cubicBezTo>
                    <a:pt x="1202970" y="4324422"/>
                    <a:pt x="1705128" y="4518605"/>
                    <a:pt x="2252641" y="4518605"/>
                  </a:cubicBezTo>
                  <a:cubicBezTo>
                    <a:pt x="3504098" y="4518605"/>
                    <a:pt x="4518605" y="3504098"/>
                    <a:pt x="4518605" y="2252641"/>
                  </a:cubicBezTo>
                  <a:cubicBezTo>
                    <a:pt x="4518605" y="1544527"/>
                    <a:pt x="4104232" y="871931"/>
                    <a:pt x="4341017" y="234852"/>
                  </a:cubicBezTo>
                  <a:lnTo>
                    <a:pt x="4376100" y="155826"/>
                  </a:lnTo>
                  <a:lnTo>
                    <a:pt x="4410691" y="121235"/>
                  </a:lnTo>
                  <a:lnTo>
                    <a:pt x="4386735" y="131870"/>
                  </a:lnTo>
                  <a:lnTo>
                    <a:pt x="4397370" y="107914"/>
                  </a:lnTo>
                  <a:lnTo>
                    <a:pt x="4362779" y="142505"/>
                  </a:lnTo>
                  <a:lnTo>
                    <a:pt x="4283753" y="177588"/>
                  </a:lnTo>
                  <a:cubicBezTo>
                    <a:pt x="3646674" y="414373"/>
                    <a:pt x="2974078" y="0"/>
                    <a:pt x="2265964" y="0"/>
                  </a:cubicBezTo>
                  <a:cubicBezTo>
                    <a:pt x="1014507" y="0"/>
                    <a:pt x="0" y="1014507"/>
                    <a:pt x="0" y="2265964"/>
                  </a:cubicBezTo>
                  <a:cubicBezTo>
                    <a:pt x="0" y="2813477"/>
                    <a:pt x="194183" y="3315635"/>
                    <a:pt x="517436" y="3707327"/>
                  </a:cubicBezTo>
                  <a:lnTo>
                    <a:pt x="650999" y="385428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/>
                <a:cs typeface="+mn-cs"/>
              </a:endParaRPr>
            </a:p>
          </p:txBody>
        </p:sp>
        <p:sp>
          <p:nvSpPr>
            <p:cNvPr id="12" name="文本框 5"/>
            <p:cNvSpPr txBox="1">
              <a:spLocks noChangeArrowheads="1"/>
            </p:cNvSpPr>
            <p:nvPr/>
          </p:nvSpPr>
          <p:spPr bwMode="auto">
            <a:xfrm>
              <a:off x="2496680" y="1927899"/>
              <a:ext cx="824872" cy="699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kern="0" dirty="0" smtClean="0">
                  <a:solidFill>
                    <a:prstClr val="white"/>
                  </a:solidFill>
                  <a:latin typeface="Century Gothic" pitchFamily="34" charset="0"/>
                </a:rPr>
                <a:t>依據</a:t>
              </a:r>
              <a:endParaRPr lang="en-US" altLang="zh-TW" sz="1600" kern="0" dirty="0" smtClean="0">
                <a:solidFill>
                  <a:prstClr val="white"/>
                </a:solidFill>
                <a:latin typeface="Century Gothic" pitchFamily="34" charset="0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kern="0" dirty="0" smtClean="0">
                  <a:solidFill>
                    <a:prstClr val="white"/>
                  </a:solidFill>
                  <a:latin typeface="Century Gothic" pitchFamily="34" charset="0"/>
                </a:rPr>
                <a:t>同仁需求</a:t>
              </a:r>
              <a:endParaRPr lang="en-US" altLang="zh-TW" sz="1600" kern="0" dirty="0" smtClean="0">
                <a:solidFill>
                  <a:prstClr val="white"/>
                </a:solidFill>
                <a:latin typeface="Century Gothic" pitchFamily="34" charset="0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kern="0" dirty="0" smtClean="0">
                  <a:solidFill>
                    <a:prstClr val="white"/>
                  </a:solidFill>
                  <a:latin typeface="Century Gothic" pitchFamily="34" charset="0"/>
                </a:rPr>
                <a:t>調查</a:t>
              </a: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itchFamily="34" charset="0"/>
              </a:endParaRPr>
            </a:p>
          </p:txBody>
        </p:sp>
      </p:grpSp>
      <p:sp>
        <p:nvSpPr>
          <p:cNvPr id="14" name="矩形 13"/>
          <p:cNvSpPr/>
          <p:nvPr/>
        </p:nvSpPr>
        <p:spPr>
          <a:xfrm>
            <a:off x="2212108" y="1519396"/>
            <a:ext cx="2811383" cy="36933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同仁關注健康及醫療問題</a:t>
            </a:r>
            <a:endParaRPr lang="zh-TW" altLang="en-US" b="1" dirty="0">
              <a:solidFill>
                <a:schemeClr val="tx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6" name="群組 25"/>
          <p:cNvGrpSpPr/>
          <p:nvPr/>
        </p:nvGrpSpPr>
        <p:grpSpPr>
          <a:xfrm>
            <a:off x="5255624" y="1869478"/>
            <a:ext cx="2534456" cy="836786"/>
            <a:chOff x="4581622" y="2351515"/>
            <a:chExt cx="2534456" cy="836786"/>
          </a:xfrm>
        </p:grpSpPr>
        <p:sp>
          <p:nvSpPr>
            <p:cNvPr id="21" name="五邊形 20"/>
            <p:cNvSpPr/>
            <p:nvPr/>
          </p:nvSpPr>
          <p:spPr>
            <a:xfrm rot="10800000">
              <a:off x="4581622" y="2351515"/>
              <a:ext cx="2534456" cy="836786"/>
            </a:xfrm>
            <a:prstGeom prst="homePlate">
              <a:avLst>
                <a:gd name="adj" fmla="val 68213"/>
              </a:avLst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4998670" y="2471494"/>
              <a:ext cx="211740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b="1" dirty="0" smtClean="0">
                  <a:solidFill>
                    <a:schemeClr val="tx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聘請</a:t>
              </a:r>
              <a:r>
                <a:rPr lang="zh-TW" altLang="en-US" b="1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營養師</a:t>
              </a:r>
              <a:r>
                <a:rPr lang="zh-TW" altLang="en-US" b="1" dirty="0" smtClean="0">
                  <a:solidFill>
                    <a:schemeClr val="tx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擔任</a:t>
              </a:r>
              <a:r>
                <a:rPr lang="zh-TW" altLang="en-US" b="1" dirty="0">
                  <a:solidFill>
                    <a:schemeClr val="tx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諮詢人員</a:t>
              </a:r>
            </a:p>
          </p:txBody>
        </p:sp>
      </p:grpSp>
      <p:sp>
        <p:nvSpPr>
          <p:cNvPr id="7" name="矩形 6"/>
          <p:cNvSpPr/>
          <p:nvPr/>
        </p:nvSpPr>
        <p:spPr>
          <a:xfrm>
            <a:off x="2120323" y="1936637"/>
            <a:ext cx="29031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食物與</a:t>
            </a:r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營養</a:t>
            </a:r>
            <a:r>
              <a:rPr lang="en-US" altLang="zh-TW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如病後調理、體重過重</a:t>
            </a:r>
            <a:r>
              <a:rPr lang="en-US" altLang="zh-TW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120323" y="2564983"/>
            <a:ext cx="29031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體能評估</a:t>
            </a:r>
            <a:r>
              <a:rPr lang="en-US" altLang="zh-TW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如運動保健</a:t>
            </a:r>
            <a:r>
              <a:rPr lang="en-US" altLang="zh-TW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2120322" y="2924155"/>
            <a:ext cx="29031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疾病諮詢、如何使用醫療資源與服務</a:t>
            </a:r>
            <a:endParaRPr lang="zh-TW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2120322" y="3560326"/>
            <a:ext cx="29031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健康檢查報告分析</a:t>
            </a:r>
            <a:endParaRPr lang="zh-TW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2120323" y="3929658"/>
            <a:ext cx="29031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菸癮、酒癮改善問題</a:t>
            </a:r>
            <a:endParaRPr lang="zh-TW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5" name="直線接點 24"/>
          <p:cNvCxnSpPr>
            <a:endCxn id="14" idx="1"/>
          </p:cNvCxnSpPr>
          <p:nvPr/>
        </p:nvCxnSpPr>
        <p:spPr>
          <a:xfrm>
            <a:off x="1435195" y="1691056"/>
            <a:ext cx="776913" cy="13006"/>
          </a:xfrm>
          <a:prstGeom prst="line">
            <a:avLst/>
          </a:prstGeom>
          <a:ln w="57150"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/>
          <p:cNvSpPr/>
          <p:nvPr/>
        </p:nvSpPr>
        <p:spPr>
          <a:xfrm>
            <a:off x="2120323" y="4271700"/>
            <a:ext cx="29031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家人健康照</a:t>
            </a:r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護等醫療相關問題</a:t>
            </a:r>
            <a:endParaRPr lang="zh-TW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0" name="Picture 2" descr="相關圖片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4" r="19513"/>
          <a:stretch/>
        </p:blipFill>
        <p:spPr bwMode="auto">
          <a:xfrm>
            <a:off x="5135252" y="3189017"/>
            <a:ext cx="1708135" cy="1531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文字方塊 29"/>
          <p:cNvSpPr txBox="1"/>
          <p:nvPr/>
        </p:nvSpPr>
        <p:spPr>
          <a:xfrm>
            <a:off x="4405725" y="480837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7</a:t>
            </a:r>
            <a:endParaRPr lang="zh-TW" altLang="en-US" sz="20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5541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圖片 36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30" y="-896"/>
            <a:ext cx="9198430" cy="5218044"/>
          </a:xfrm>
          <a:prstGeom prst="rect">
            <a:avLst/>
          </a:prstGeom>
        </p:spPr>
      </p:pic>
      <p:sp>
        <p:nvSpPr>
          <p:cNvPr id="13" name="剪去單一角落矩形 12"/>
          <p:cNvSpPr/>
          <p:nvPr/>
        </p:nvSpPr>
        <p:spPr>
          <a:xfrm>
            <a:off x="192189" y="596840"/>
            <a:ext cx="8610600" cy="4137250"/>
          </a:xfrm>
          <a:prstGeom prst="snip1Rect">
            <a:avLst>
              <a:gd name="adj" fmla="val 6334"/>
            </a:avLst>
          </a:prstGeom>
          <a:solidFill>
            <a:srgbClr val="FFFFFF"/>
          </a:solidFill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6" name="文字版面配置區 14"/>
          <p:cNvSpPr txBox="1">
            <a:spLocks/>
          </p:cNvSpPr>
          <p:nvPr/>
        </p:nvSpPr>
        <p:spPr bwMode="auto">
          <a:xfrm>
            <a:off x="698889" y="764135"/>
            <a:ext cx="6465115" cy="524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kumimoji="1" lang="zh-TW" altLang="en-US" sz="3000" b="1" dirty="0" smtClean="0"/>
              <a:t>服務項目</a:t>
            </a:r>
            <a:r>
              <a:rPr kumimoji="1" lang="en-US" altLang="zh-TW" sz="3000" b="1" dirty="0" smtClean="0"/>
              <a:t>—</a:t>
            </a:r>
            <a:r>
              <a:rPr kumimoji="1" lang="zh-TW" altLang="en-US" sz="3000" b="1" dirty="0" smtClean="0"/>
              <a:t>管理諮詢</a:t>
            </a:r>
            <a:endParaRPr kumimoji="1" lang="en-US" altLang="zh-TW" sz="3000" b="1" dirty="0"/>
          </a:p>
        </p:txBody>
      </p:sp>
      <p:pic>
        <p:nvPicPr>
          <p:cNvPr id="20" name="图片 8" descr="www_tuweimei_comComp_23435371_pyxaR7IVI1s4jkNPsdoES4TRwZbDI8cy.jpg"/>
          <p:cNvPicPr>
            <a:picLocks noGrp="1" noChangeAspect="1"/>
          </p:cNvPicPr>
          <p:nvPr isPhoto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001" y="2158461"/>
            <a:ext cx="3946429" cy="2466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字方塊 11"/>
          <p:cNvSpPr txBox="1"/>
          <p:nvPr/>
        </p:nvSpPr>
        <p:spPr>
          <a:xfrm>
            <a:off x="3145252" y="1497861"/>
            <a:ext cx="2541728" cy="707886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聘請具管理專業人員</a:t>
            </a:r>
            <a:endParaRPr lang="en-US" altLang="zh-TW" sz="2000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擔任諮詢人員</a:t>
            </a:r>
            <a:endParaRPr lang="zh-TW" altLang="en-US" sz="20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橢圓形圖說文字 16"/>
          <p:cNvSpPr/>
          <p:nvPr/>
        </p:nvSpPr>
        <p:spPr>
          <a:xfrm>
            <a:off x="6280646" y="1442450"/>
            <a:ext cx="2003317" cy="1526593"/>
          </a:xfrm>
          <a:prstGeom prst="wedgeEllipseCallout">
            <a:avLst>
              <a:gd name="adj1" fmla="val -52772"/>
              <a:gd name="adj2" fmla="val 4951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3" name="矩形 22"/>
          <p:cNvSpPr/>
          <p:nvPr/>
        </p:nvSpPr>
        <p:spPr>
          <a:xfrm>
            <a:off x="6461955" y="1699574"/>
            <a:ext cx="167195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lang="zh-TW" altLang="en-US" sz="2400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管理面</a:t>
            </a:r>
            <a:endParaRPr lang="en-US" altLang="zh-TW" b="1" dirty="0" smtClean="0">
              <a:solidFill>
                <a:schemeClr val="tx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領導統御</a:t>
            </a:r>
            <a:endParaRPr lang="en-US" altLang="zh-TW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溝通</a:t>
            </a:r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技巧</a:t>
            </a:r>
            <a:endParaRPr lang="en-US" altLang="zh-TW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橢圓形圖說文字 24"/>
          <p:cNvSpPr/>
          <p:nvPr/>
        </p:nvSpPr>
        <p:spPr>
          <a:xfrm rot="10800000" flipV="1">
            <a:off x="631573" y="1497861"/>
            <a:ext cx="2003317" cy="1526593"/>
          </a:xfrm>
          <a:prstGeom prst="wedgeEllipseCallout">
            <a:avLst>
              <a:gd name="adj1" fmla="val -52772"/>
              <a:gd name="adj2" fmla="val 4951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6" name="矩形 25"/>
          <p:cNvSpPr/>
          <p:nvPr/>
        </p:nvSpPr>
        <p:spPr>
          <a:xfrm>
            <a:off x="797253" y="1744516"/>
            <a:ext cx="167195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lang="zh-TW" altLang="en-US" sz="2400" b="1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組織面</a:t>
            </a:r>
            <a:endParaRPr lang="en-US" altLang="zh-TW" b="1" dirty="0" smtClean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組織變革</a:t>
            </a:r>
            <a:endParaRPr lang="en-US" altLang="zh-TW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績效改善</a:t>
            </a:r>
            <a:endParaRPr lang="en-US" altLang="zh-TW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4405725" y="480837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8</a:t>
            </a:r>
            <a:endParaRPr lang="zh-TW" altLang="en-US" sz="20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9718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color082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color0827</Template>
  <TotalTime>23259</TotalTime>
  <Words>666</Words>
  <Application>Microsoft Office PowerPoint</Application>
  <PresentationFormat>如螢幕大小 (16:9)</PresentationFormat>
  <Paragraphs>109</Paragraphs>
  <Slides>15</Slides>
  <Notes>11</Notes>
  <HiddenSlides>0</HiddenSlides>
  <MMClips>0</MMClips>
  <ScaleCrop>false</ScaleCrop>
  <HeadingPairs>
    <vt:vector size="6" baseType="variant">
      <vt:variant>
        <vt:lpstr>使用字型</vt:lpstr>
      </vt:variant>
      <vt:variant>
        <vt:i4>15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15</vt:i4>
      </vt:variant>
    </vt:vector>
  </HeadingPairs>
  <TitlesOfParts>
    <vt:vector size="32" baseType="lpstr">
      <vt:lpstr>Arial Unicode MS</vt:lpstr>
      <vt:lpstr>宋体</vt:lpstr>
      <vt:lpstr>微软雅黑 Light</vt:lpstr>
      <vt:lpstr>微軟正黑體</vt:lpstr>
      <vt:lpstr>新細明體</vt:lpstr>
      <vt:lpstr>標楷體</vt:lpstr>
      <vt:lpstr>Arial</vt:lpstr>
      <vt:lpstr>Calibri</vt:lpstr>
      <vt:lpstr>Century Gothic</vt:lpstr>
      <vt:lpstr>Lucida Sans Unicode</vt:lpstr>
      <vt:lpstr>Times New Roman</vt:lpstr>
      <vt:lpstr>Verdana</vt:lpstr>
      <vt:lpstr>Wingdings</vt:lpstr>
      <vt:lpstr>Wingdings 2</vt:lpstr>
      <vt:lpstr>Wingdings 3</vt:lpstr>
      <vt:lpstr>color0827</vt:lpstr>
      <vt:lpstr>匯合</vt:lpstr>
      <vt:lpstr>新北市政府 員工協助方案懶人包</vt:lpstr>
      <vt:lpstr>1. 什麼是員工協助方案？  2.員工協助方案服務內容有哪些？  3.本府員工協助方案的特點為何？  4.如何申請員工協助方案？  5.諮詢(商)服務的地點及時段？</vt:lpstr>
      <vt:lpstr>1. 什麼是員工協助方案？</vt:lpstr>
      <vt:lpstr>2.員工協助方案服務內容有哪些？ 員工協助方案提供6項個別或團體諮詢(商)服務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4.如何申請員工協助方案？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新北市政府員工協助方案懶人包</dc:title>
  <dc:creator>leo</dc:creator>
  <cp:lastModifiedBy>林夏安</cp:lastModifiedBy>
  <cp:revision>1596</cp:revision>
  <cp:lastPrinted>2016-11-30T08:52:53Z</cp:lastPrinted>
  <dcterms:created xsi:type="dcterms:W3CDTF">2016-08-08T17:01:59Z</dcterms:created>
  <dcterms:modified xsi:type="dcterms:W3CDTF">2023-06-16T02:32:03Z</dcterms:modified>
</cp:coreProperties>
</file>